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56" r:id="rId2"/>
    <p:sldId id="257" r:id="rId3"/>
    <p:sldId id="332" r:id="rId4"/>
    <p:sldId id="334" r:id="rId5"/>
    <p:sldId id="292" r:id="rId6"/>
    <p:sldId id="277" r:id="rId7"/>
    <p:sldId id="296" r:id="rId8"/>
    <p:sldId id="295" r:id="rId9"/>
    <p:sldId id="297" r:id="rId10"/>
    <p:sldId id="320" r:id="rId11"/>
    <p:sldId id="299" r:id="rId12"/>
    <p:sldId id="274" r:id="rId13"/>
    <p:sldId id="278" r:id="rId14"/>
    <p:sldId id="275" r:id="rId15"/>
    <p:sldId id="258" r:id="rId16"/>
    <p:sldId id="259" r:id="rId17"/>
    <p:sldId id="260" r:id="rId18"/>
    <p:sldId id="336" r:id="rId19"/>
    <p:sldId id="267" r:id="rId20"/>
    <p:sldId id="335" r:id="rId21"/>
    <p:sldId id="321" r:id="rId22"/>
    <p:sldId id="322" r:id="rId23"/>
    <p:sldId id="323" r:id="rId24"/>
    <p:sldId id="326" r:id="rId25"/>
    <p:sldId id="325" r:id="rId26"/>
    <p:sldId id="285" r:id="rId27"/>
    <p:sldId id="288" r:id="rId28"/>
    <p:sldId id="310" r:id="rId29"/>
    <p:sldId id="313" r:id="rId30"/>
    <p:sldId id="312" r:id="rId31"/>
    <p:sldId id="311" r:id="rId32"/>
    <p:sldId id="333" r:id="rId33"/>
    <p:sldId id="329"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325"/>
    <a:srgbClr val="00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6378" autoAdjust="0"/>
  </p:normalViewPr>
  <p:slideViewPr>
    <p:cSldViewPr>
      <p:cViewPr varScale="1">
        <p:scale>
          <a:sx n="114" d="100"/>
          <a:sy n="114" d="100"/>
        </p:scale>
        <p:origin x="648"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E2EA-2671-4D57-B8DD-C368E8E67BC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2493A7-67FB-4529-859C-045B0533016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1FA421E-01A7-4EE3-84EE-C5A06A6012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3360801-66E0-4093-9E6A-EF28E7E7C8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67E6E8-492F-411F-81A5-F4CA9A6B5C2E}"/>
              </a:ext>
            </a:extLst>
          </p:cNvPr>
          <p:cNvSpPr>
            <a:spLocks noGrp="1" noChangeArrowheads="1"/>
          </p:cNvSpPr>
          <p:nvPr>
            <p:ph type="sldNum" sz="quarter" idx="12"/>
          </p:nvPr>
        </p:nvSpPr>
        <p:spPr>
          <a:ln/>
        </p:spPr>
        <p:txBody>
          <a:bodyPr/>
          <a:lstStyle>
            <a:lvl1pPr>
              <a:defRPr/>
            </a:lvl1pPr>
          </a:lstStyle>
          <a:p>
            <a:pPr>
              <a:defRPr/>
            </a:pPr>
            <a:fld id="{879F9F94-458A-4922-B11C-1444CC0E5233}" type="slidenum">
              <a:rPr lang="en-US" altLang="en-US"/>
              <a:pPr>
                <a:defRPr/>
              </a:pPr>
              <a:t>‹#›</a:t>
            </a:fld>
            <a:endParaRPr lang="en-US" altLang="en-US"/>
          </a:p>
        </p:txBody>
      </p:sp>
    </p:spTree>
    <p:extLst>
      <p:ext uri="{BB962C8B-B14F-4D97-AF65-F5344CB8AC3E}">
        <p14:creationId xmlns:p14="http://schemas.microsoft.com/office/powerpoint/2010/main" val="33651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51B2-B438-4E12-9D6D-89E8C7555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49EC3-FB76-4026-B37F-93762BD2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B8AF9B-47C2-46C4-918D-6EE6FFE909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1FD4011-7198-4B17-AF44-DE7813425C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11C9173-E3D8-43F9-9553-ED077982534F}"/>
              </a:ext>
            </a:extLst>
          </p:cNvPr>
          <p:cNvSpPr>
            <a:spLocks noGrp="1" noChangeArrowheads="1"/>
          </p:cNvSpPr>
          <p:nvPr>
            <p:ph type="sldNum" sz="quarter" idx="12"/>
          </p:nvPr>
        </p:nvSpPr>
        <p:spPr>
          <a:ln/>
        </p:spPr>
        <p:txBody>
          <a:bodyPr/>
          <a:lstStyle>
            <a:lvl1pPr>
              <a:defRPr/>
            </a:lvl1pPr>
          </a:lstStyle>
          <a:p>
            <a:pPr>
              <a:defRPr/>
            </a:pPr>
            <a:fld id="{FD4C9758-AD12-42CD-9832-48A3B40D9420}" type="slidenum">
              <a:rPr lang="en-US" altLang="en-US"/>
              <a:pPr>
                <a:defRPr/>
              </a:pPr>
              <a:t>‹#›</a:t>
            </a:fld>
            <a:endParaRPr lang="en-US" altLang="en-US"/>
          </a:p>
        </p:txBody>
      </p:sp>
    </p:spTree>
    <p:extLst>
      <p:ext uri="{BB962C8B-B14F-4D97-AF65-F5344CB8AC3E}">
        <p14:creationId xmlns:p14="http://schemas.microsoft.com/office/powerpoint/2010/main" val="198308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9A535-CC94-4052-B2C4-749E518CDDEB}"/>
              </a:ext>
            </a:extLst>
          </p:cNvPr>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B70C2F-D383-4372-BEE0-414FEFA71A70}"/>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614525-77AF-4619-9E9E-4CF9827E7F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EB7348F-3A4A-4951-853A-2B5E08B9B26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AEF2F2D-FD20-4808-88D0-150BC38AAD98}"/>
              </a:ext>
            </a:extLst>
          </p:cNvPr>
          <p:cNvSpPr>
            <a:spLocks noGrp="1" noChangeArrowheads="1"/>
          </p:cNvSpPr>
          <p:nvPr>
            <p:ph type="sldNum" sz="quarter" idx="12"/>
          </p:nvPr>
        </p:nvSpPr>
        <p:spPr>
          <a:ln/>
        </p:spPr>
        <p:txBody>
          <a:bodyPr/>
          <a:lstStyle>
            <a:lvl1pPr>
              <a:defRPr/>
            </a:lvl1pPr>
          </a:lstStyle>
          <a:p>
            <a:pPr>
              <a:defRPr/>
            </a:pPr>
            <a:fld id="{385A43C8-01B9-4C96-BB96-0C3451063B40}" type="slidenum">
              <a:rPr lang="en-US" altLang="en-US"/>
              <a:pPr>
                <a:defRPr/>
              </a:pPr>
              <a:t>‹#›</a:t>
            </a:fld>
            <a:endParaRPr lang="en-US" altLang="en-US"/>
          </a:p>
        </p:txBody>
      </p:sp>
    </p:spTree>
    <p:extLst>
      <p:ext uri="{BB962C8B-B14F-4D97-AF65-F5344CB8AC3E}">
        <p14:creationId xmlns:p14="http://schemas.microsoft.com/office/powerpoint/2010/main" val="117324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93C6D-5126-42E2-ACAB-247DD455FAF7}"/>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8C1CF8D6-AA42-45B4-B7F1-A1CB3B3B69A7}"/>
              </a:ext>
            </a:extLst>
          </p:cNvPr>
          <p:cNvSpPr>
            <a:spLocks noGrp="1"/>
          </p:cNvSpPr>
          <p:nvPr>
            <p:ph type="clipArt" sz="half" idx="1"/>
          </p:nvPr>
        </p:nvSpPr>
        <p:spPr>
          <a:xfrm>
            <a:off x="457200" y="1981200"/>
            <a:ext cx="4038600" cy="4114800"/>
          </a:xfrm>
        </p:spPr>
        <p:txBody>
          <a:bodyPr/>
          <a:lstStyle/>
          <a:p>
            <a:pPr lvl="0"/>
            <a:endParaRPr lang="en-US" noProof="0"/>
          </a:p>
        </p:txBody>
      </p:sp>
      <p:sp>
        <p:nvSpPr>
          <p:cNvPr id="4" name="Text Placeholder 3">
            <a:extLst>
              <a:ext uri="{FF2B5EF4-FFF2-40B4-BE49-F238E27FC236}">
                <a16:creationId xmlns:a16="http://schemas.microsoft.com/office/drawing/2014/main" id="{CABD97D8-71EA-485B-AFCC-3B90D50BEA85}"/>
              </a:ext>
            </a:extLst>
          </p:cNvPr>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4962C5-E35E-4F75-960D-B1165FC42A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C5B30E8-4617-4D4A-8E38-97B99D5FD7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F014F36-E33F-4474-9B41-A3286CC261AF}"/>
              </a:ext>
            </a:extLst>
          </p:cNvPr>
          <p:cNvSpPr>
            <a:spLocks noGrp="1" noChangeArrowheads="1"/>
          </p:cNvSpPr>
          <p:nvPr>
            <p:ph type="sldNum" sz="quarter" idx="12"/>
          </p:nvPr>
        </p:nvSpPr>
        <p:spPr>
          <a:ln/>
        </p:spPr>
        <p:txBody>
          <a:bodyPr/>
          <a:lstStyle>
            <a:lvl1pPr>
              <a:defRPr/>
            </a:lvl1pPr>
          </a:lstStyle>
          <a:p>
            <a:pPr>
              <a:defRPr/>
            </a:pPr>
            <a:fld id="{7E6E0F55-380E-49EA-B11E-A2601F84E764}" type="slidenum">
              <a:rPr lang="en-US" altLang="en-US"/>
              <a:pPr>
                <a:defRPr/>
              </a:pPr>
              <a:t>‹#›</a:t>
            </a:fld>
            <a:endParaRPr lang="en-US" altLang="en-US"/>
          </a:p>
        </p:txBody>
      </p:sp>
    </p:spTree>
    <p:extLst>
      <p:ext uri="{BB962C8B-B14F-4D97-AF65-F5344CB8AC3E}">
        <p14:creationId xmlns:p14="http://schemas.microsoft.com/office/powerpoint/2010/main" val="3249576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2347-AAE0-48E7-A1A8-0B7D62D781A6}"/>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6FE018C-E143-43C0-9E62-7C8E374BC3CE}"/>
              </a:ext>
            </a:extLst>
          </p:cNvPr>
          <p:cNvSpPr>
            <a:spLocks noGrp="1"/>
          </p:cNvSpPr>
          <p:nvPr>
            <p:ph sz="quarter" idx="1"/>
          </p:nvPr>
        </p:nvSpPr>
        <p:spPr>
          <a:xfrm>
            <a:off x="457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43ECF0-F074-4DF9-9EC7-FEF9AC04D41A}"/>
              </a:ext>
            </a:extLst>
          </p:cNvPr>
          <p:cNvSpPr>
            <a:spLocks noGrp="1"/>
          </p:cNvSpPr>
          <p:nvPr>
            <p:ph sz="quarter" idx="2"/>
          </p:nvPr>
        </p:nvSpPr>
        <p:spPr>
          <a:xfrm>
            <a:off x="457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D30B10-2708-4F94-8B7B-43657CDB8E50}"/>
              </a:ext>
            </a:extLst>
          </p:cNvPr>
          <p:cNvSpPr>
            <a:spLocks noGrp="1"/>
          </p:cNvSpPr>
          <p:nvPr>
            <p:ph type="body" sz="half" idx="3"/>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ACE7386-7544-409F-A18B-A16A7C3380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A90D443-B20E-40F4-85C3-8674C9A37C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42F125B9-BB1A-4DC3-8BC7-B8D58A178213}"/>
              </a:ext>
            </a:extLst>
          </p:cNvPr>
          <p:cNvSpPr>
            <a:spLocks noGrp="1" noChangeArrowheads="1"/>
          </p:cNvSpPr>
          <p:nvPr>
            <p:ph type="sldNum" sz="quarter" idx="12"/>
          </p:nvPr>
        </p:nvSpPr>
        <p:spPr>
          <a:ln/>
        </p:spPr>
        <p:txBody>
          <a:bodyPr/>
          <a:lstStyle>
            <a:lvl1pPr>
              <a:defRPr/>
            </a:lvl1pPr>
          </a:lstStyle>
          <a:p>
            <a:pPr>
              <a:defRPr/>
            </a:pPr>
            <a:fld id="{5BC5D087-4B42-4BDD-B02D-CFAC440969FA}" type="slidenum">
              <a:rPr lang="en-US" altLang="en-US"/>
              <a:pPr>
                <a:defRPr/>
              </a:pPr>
              <a:t>‹#›</a:t>
            </a:fld>
            <a:endParaRPr lang="en-US" altLang="en-US"/>
          </a:p>
        </p:txBody>
      </p:sp>
    </p:spTree>
    <p:extLst>
      <p:ext uri="{BB962C8B-B14F-4D97-AF65-F5344CB8AC3E}">
        <p14:creationId xmlns:p14="http://schemas.microsoft.com/office/powerpoint/2010/main" val="211803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AC4B-347B-4EEE-A073-0C6883BE00FA}"/>
              </a:ext>
            </a:extLst>
          </p:cNvPr>
          <p:cNvSpPr>
            <a:spLocks noGrp="1"/>
          </p:cNvSpPr>
          <p:nvPr>
            <p:ph type="title" sz="quarter"/>
          </p:nvPr>
        </p:nvSpPr>
        <p:spPr>
          <a:xfrm>
            <a:off x="457200" y="381000"/>
            <a:ext cx="82296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2953F7B-F0C3-4CAC-A32F-9D95A799A637}"/>
              </a:ext>
            </a:extLst>
          </p:cNvPr>
          <p:cNvSpPr>
            <a:spLocks noGrp="1"/>
          </p:cNvSpPr>
          <p:nvPr>
            <p:ph sz="quarter" idx="1"/>
          </p:nvPr>
        </p:nvSpPr>
        <p:spPr>
          <a:xfrm>
            <a:off x="457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AF29E-769C-4D9D-9E28-F4745E9BB07A}"/>
              </a:ext>
            </a:extLst>
          </p:cNvPr>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5618EB3-9764-4066-A327-D6FA2C21C461}"/>
              </a:ext>
            </a:extLst>
          </p:cNvPr>
          <p:cNvSpPr>
            <a:spLocks noGrp="1"/>
          </p:cNvSpPr>
          <p:nvPr>
            <p:ph sz="quarter" idx="3"/>
          </p:nvPr>
        </p:nvSpPr>
        <p:spPr>
          <a:xfrm>
            <a:off x="457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8478CCC9-360A-4B83-8DE1-37694C35B913}"/>
              </a:ext>
            </a:extLst>
          </p:cNvPr>
          <p:cNvSpPr>
            <a:spLocks noGrp="1"/>
          </p:cNvSpPr>
          <p:nvPr>
            <p:ph sz="quarter" idx="4"/>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FCF2518-EF44-43D9-967E-8D6D423FB8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BAA7431-FFCF-4507-A6FA-62AB3E4F10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57151DB-69BE-482F-B34D-CD59060CDC1A}"/>
              </a:ext>
            </a:extLst>
          </p:cNvPr>
          <p:cNvSpPr>
            <a:spLocks noGrp="1" noChangeArrowheads="1"/>
          </p:cNvSpPr>
          <p:nvPr>
            <p:ph type="sldNum" sz="quarter" idx="12"/>
          </p:nvPr>
        </p:nvSpPr>
        <p:spPr>
          <a:ln/>
        </p:spPr>
        <p:txBody>
          <a:bodyPr/>
          <a:lstStyle>
            <a:lvl1pPr>
              <a:defRPr/>
            </a:lvl1pPr>
          </a:lstStyle>
          <a:p>
            <a:pPr>
              <a:defRPr/>
            </a:pPr>
            <a:fld id="{C1C3B73C-9A73-4144-BE66-91C9FBE96B39}" type="slidenum">
              <a:rPr lang="en-US" altLang="en-US"/>
              <a:pPr>
                <a:defRPr/>
              </a:pPr>
              <a:t>‹#›</a:t>
            </a:fld>
            <a:endParaRPr lang="en-US" altLang="en-US"/>
          </a:p>
        </p:txBody>
      </p:sp>
    </p:spTree>
    <p:extLst>
      <p:ext uri="{BB962C8B-B14F-4D97-AF65-F5344CB8AC3E}">
        <p14:creationId xmlns:p14="http://schemas.microsoft.com/office/powerpoint/2010/main" val="41348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E7AB-C205-43D3-836E-0EA3335CF672}"/>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5EBE57-7709-4281-BA34-6354AD1748A0}"/>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6E4FCB-CDE5-4BE8-B238-F2BFD7835F64}"/>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47D8F0-5B9C-4E43-B402-57FA81FC90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9928432-FECC-44FF-A54B-6581A1B301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9AF1265-2C9C-4892-BB63-9F146D84D6C6}"/>
              </a:ext>
            </a:extLst>
          </p:cNvPr>
          <p:cNvSpPr>
            <a:spLocks noGrp="1" noChangeArrowheads="1"/>
          </p:cNvSpPr>
          <p:nvPr>
            <p:ph type="sldNum" sz="quarter" idx="12"/>
          </p:nvPr>
        </p:nvSpPr>
        <p:spPr>
          <a:ln/>
        </p:spPr>
        <p:txBody>
          <a:bodyPr/>
          <a:lstStyle>
            <a:lvl1pPr>
              <a:defRPr/>
            </a:lvl1pPr>
          </a:lstStyle>
          <a:p>
            <a:pPr>
              <a:defRPr/>
            </a:pPr>
            <a:fld id="{F6175048-9FF4-409C-8946-F5FB6137CF17}" type="slidenum">
              <a:rPr lang="en-US" altLang="en-US"/>
              <a:pPr>
                <a:defRPr/>
              </a:pPr>
              <a:t>‹#›</a:t>
            </a:fld>
            <a:endParaRPr lang="en-US" altLang="en-US"/>
          </a:p>
        </p:txBody>
      </p:sp>
    </p:spTree>
    <p:extLst>
      <p:ext uri="{BB962C8B-B14F-4D97-AF65-F5344CB8AC3E}">
        <p14:creationId xmlns:p14="http://schemas.microsoft.com/office/powerpoint/2010/main" val="315846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93BF-A0DB-452A-B6D4-9BBBCB314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D1B16-1F53-4EF1-939F-557E8F14C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1306EC-7013-4700-8207-D8D1CB0684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67C1C9-280E-4DA3-8492-05D7A8843B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00A74FC-2BAD-407B-9053-873099D987AC}"/>
              </a:ext>
            </a:extLst>
          </p:cNvPr>
          <p:cNvSpPr>
            <a:spLocks noGrp="1" noChangeArrowheads="1"/>
          </p:cNvSpPr>
          <p:nvPr>
            <p:ph type="sldNum" sz="quarter" idx="12"/>
          </p:nvPr>
        </p:nvSpPr>
        <p:spPr>
          <a:ln/>
        </p:spPr>
        <p:txBody>
          <a:bodyPr/>
          <a:lstStyle>
            <a:lvl1pPr>
              <a:defRPr/>
            </a:lvl1pPr>
          </a:lstStyle>
          <a:p>
            <a:pPr>
              <a:defRPr/>
            </a:pPr>
            <a:fld id="{2C454127-EE32-494F-BE8E-D995B46B6113}" type="slidenum">
              <a:rPr lang="en-US" altLang="en-US"/>
              <a:pPr>
                <a:defRPr/>
              </a:pPr>
              <a:t>‹#›</a:t>
            </a:fld>
            <a:endParaRPr lang="en-US" altLang="en-US"/>
          </a:p>
        </p:txBody>
      </p:sp>
    </p:spTree>
    <p:extLst>
      <p:ext uri="{BB962C8B-B14F-4D97-AF65-F5344CB8AC3E}">
        <p14:creationId xmlns:p14="http://schemas.microsoft.com/office/powerpoint/2010/main" val="329363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29FA-817C-44A6-93FD-0F72F66C0FB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E65D3B-18AF-47CC-B21D-EED7C8825D7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8C3DB571-0F05-476E-8D21-8D37C2F29D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7CAE558-7371-4ED6-BDED-80C49C7B32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FA6EDF1-1480-4E9B-8F7E-B7B7FF5C6C55}"/>
              </a:ext>
            </a:extLst>
          </p:cNvPr>
          <p:cNvSpPr>
            <a:spLocks noGrp="1" noChangeArrowheads="1"/>
          </p:cNvSpPr>
          <p:nvPr>
            <p:ph type="sldNum" sz="quarter" idx="12"/>
          </p:nvPr>
        </p:nvSpPr>
        <p:spPr>
          <a:ln/>
        </p:spPr>
        <p:txBody>
          <a:bodyPr/>
          <a:lstStyle>
            <a:lvl1pPr>
              <a:defRPr/>
            </a:lvl1pPr>
          </a:lstStyle>
          <a:p>
            <a:pPr>
              <a:defRPr/>
            </a:pPr>
            <a:fld id="{7087F410-1746-4412-9144-1A0D7260CBF8}" type="slidenum">
              <a:rPr lang="en-US" altLang="en-US"/>
              <a:pPr>
                <a:defRPr/>
              </a:pPr>
              <a:t>‹#›</a:t>
            </a:fld>
            <a:endParaRPr lang="en-US" altLang="en-US"/>
          </a:p>
        </p:txBody>
      </p:sp>
    </p:spTree>
    <p:extLst>
      <p:ext uri="{BB962C8B-B14F-4D97-AF65-F5344CB8AC3E}">
        <p14:creationId xmlns:p14="http://schemas.microsoft.com/office/powerpoint/2010/main" val="231138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1B81-FD5B-4C93-A9F1-0F31E284C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D601E-588B-4788-945C-3740E877FE01}"/>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9F9B30-A866-41EA-BC75-0EF487F4D734}"/>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EBDAB3-B86B-4EE0-B1E8-501FAB57E5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4CD724C-8345-40EA-9662-B600E13189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B7B5FA4-F765-49CC-88D3-D9BFBA5820C6}"/>
              </a:ext>
            </a:extLst>
          </p:cNvPr>
          <p:cNvSpPr>
            <a:spLocks noGrp="1" noChangeArrowheads="1"/>
          </p:cNvSpPr>
          <p:nvPr>
            <p:ph type="sldNum" sz="quarter" idx="12"/>
          </p:nvPr>
        </p:nvSpPr>
        <p:spPr>
          <a:ln/>
        </p:spPr>
        <p:txBody>
          <a:bodyPr/>
          <a:lstStyle>
            <a:lvl1pPr>
              <a:defRPr/>
            </a:lvl1pPr>
          </a:lstStyle>
          <a:p>
            <a:pPr>
              <a:defRPr/>
            </a:pPr>
            <a:fld id="{6707FF8E-60AA-4C47-BE2C-E928A10CAE39}" type="slidenum">
              <a:rPr lang="en-US" altLang="en-US"/>
              <a:pPr>
                <a:defRPr/>
              </a:pPr>
              <a:t>‹#›</a:t>
            </a:fld>
            <a:endParaRPr lang="en-US" altLang="en-US"/>
          </a:p>
        </p:txBody>
      </p:sp>
    </p:spTree>
    <p:extLst>
      <p:ext uri="{BB962C8B-B14F-4D97-AF65-F5344CB8AC3E}">
        <p14:creationId xmlns:p14="http://schemas.microsoft.com/office/powerpoint/2010/main" val="1847281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AD63-D39B-41F5-9804-2125ABC1E28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05E5B0-A20E-425B-9B13-7882651E5F0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67178-FD86-4380-A3CF-46CC8FAC3EB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A0C16C-7BC6-4133-A7B9-65428939878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E78E3-36AF-49EA-9E18-ACCA5FE2E51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6695CF-AFEA-4592-895B-33F6499823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E6C72D5-0BDB-4E30-AFDD-D044F2EF3E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DE1CD60-50A8-46D6-B43C-3ECB1A8C878A}"/>
              </a:ext>
            </a:extLst>
          </p:cNvPr>
          <p:cNvSpPr>
            <a:spLocks noGrp="1" noChangeArrowheads="1"/>
          </p:cNvSpPr>
          <p:nvPr>
            <p:ph type="sldNum" sz="quarter" idx="12"/>
          </p:nvPr>
        </p:nvSpPr>
        <p:spPr>
          <a:ln/>
        </p:spPr>
        <p:txBody>
          <a:bodyPr/>
          <a:lstStyle>
            <a:lvl1pPr>
              <a:defRPr/>
            </a:lvl1pPr>
          </a:lstStyle>
          <a:p>
            <a:pPr>
              <a:defRPr/>
            </a:pPr>
            <a:fld id="{F8FF234D-988E-4F57-8778-942EB87CE956}" type="slidenum">
              <a:rPr lang="en-US" altLang="en-US"/>
              <a:pPr>
                <a:defRPr/>
              </a:pPr>
              <a:t>‹#›</a:t>
            </a:fld>
            <a:endParaRPr lang="en-US" altLang="en-US"/>
          </a:p>
        </p:txBody>
      </p:sp>
    </p:spTree>
    <p:extLst>
      <p:ext uri="{BB962C8B-B14F-4D97-AF65-F5344CB8AC3E}">
        <p14:creationId xmlns:p14="http://schemas.microsoft.com/office/powerpoint/2010/main" val="138127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8DA3-1633-4770-AA54-E370B044E20A}"/>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81F8D9-7CDB-42DF-A702-539CA73EDD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F145AF7-8FFB-4F54-8D82-BF2F409A7D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4CC603D-C0E7-46EE-8507-016967692BF9}"/>
              </a:ext>
            </a:extLst>
          </p:cNvPr>
          <p:cNvSpPr>
            <a:spLocks noGrp="1" noChangeArrowheads="1"/>
          </p:cNvSpPr>
          <p:nvPr>
            <p:ph type="sldNum" sz="quarter" idx="12"/>
          </p:nvPr>
        </p:nvSpPr>
        <p:spPr>
          <a:ln/>
        </p:spPr>
        <p:txBody>
          <a:bodyPr/>
          <a:lstStyle>
            <a:lvl1pPr>
              <a:defRPr/>
            </a:lvl1pPr>
          </a:lstStyle>
          <a:p>
            <a:pPr>
              <a:defRPr/>
            </a:pPr>
            <a:fld id="{E7DDC905-38E3-4159-A530-BD17B9D22EF9}" type="slidenum">
              <a:rPr lang="en-US" altLang="en-US"/>
              <a:pPr>
                <a:defRPr/>
              </a:pPr>
              <a:t>‹#›</a:t>
            </a:fld>
            <a:endParaRPr lang="en-US" altLang="en-US"/>
          </a:p>
        </p:txBody>
      </p:sp>
    </p:spTree>
    <p:extLst>
      <p:ext uri="{BB962C8B-B14F-4D97-AF65-F5344CB8AC3E}">
        <p14:creationId xmlns:p14="http://schemas.microsoft.com/office/powerpoint/2010/main" val="113285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E74C1B-4977-4602-851D-2A26EB0050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DB53197-C407-4BD0-8666-708D81EC5D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BC66E98-A5C5-4073-86BD-9BD9144948A8}"/>
              </a:ext>
            </a:extLst>
          </p:cNvPr>
          <p:cNvSpPr>
            <a:spLocks noGrp="1" noChangeArrowheads="1"/>
          </p:cNvSpPr>
          <p:nvPr>
            <p:ph type="sldNum" sz="quarter" idx="12"/>
          </p:nvPr>
        </p:nvSpPr>
        <p:spPr>
          <a:ln/>
        </p:spPr>
        <p:txBody>
          <a:bodyPr/>
          <a:lstStyle>
            <a:lvl1pPr>
              <a:defRPr/>
            </a:lvl1pPr>
          </a:lstStyle>
          <a:p>
            <a:pPr>
              <a:defRPr/>
            </a:pPr>
            <a:fld id="{01F4D7AA-B3B9-47BC-AB4C-47BDD0E1B1EF}" type="slidenum">
              <a:rPr lang="en-US" altLang="en-US"/>
              <a:pPr>
                <a:defRPr/>
              </a:pPr>
              <a:t>‹#›</a:t>
            </a:fld>
            <a:endParaRPr lang="en-US" altLang="en-US"/>
          </a:p>
        </p:txBody>
      </p:sp>
    </p:spTree>
    <p:extLst>
      <p:ext uri="{BB962C8B-B14F-4D97-AF65-F5344CB8AC3E}">
        <p14:creationId xmlns:p14="http://schemas.microsoft.com/office/powerpoint/2010/main" val="171200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F02E-F611-4631-BE50-D3A60359CA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CC1AB-2B1B-48EE-991B-AA5DD92885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D2C8DE-591D-4B79-B242-127359AD7F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AF70A37-8FF9-4093-A730-F4E7A5BB2A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205652-54EB-486A-B823-4ED363CB7B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D753731-7E1A-438E-93A7-855847F26C91}"/>
              </a:ext>
            </a:extLst>
          </p:cNvPr>
          <p:cNvSpPr>
            <a:spLocks noGrp="1" noChangeArrowheads="1"/>
          </p:cNvSpPr>
          <p:nvPr>
            <p:ph type="sldNum" sz="quarter" idx="12"/>
          </p:nvPr>
        </p:nvSpPr>
        <p:spPr>
          <a:ln/>
        </p:spPr>
        <p:txBody>
          <a:bodyPr/>
          <a:lstStyle>
            <a:lvl1pPr>
              <a:defRPr/>
            </a:lvl1pPr>
          </a:lstStyle>
          <a:p>
            <a:pPr>
              <a:defRPr/>
            </a:pPr>
            <a:fld id="{18A81B9A-4AE6-4CA0-B6E6-26D01054F860}" type="slidenum">
              <a:rPr lang="en-US" altLang="en-US"/>
              <a:pPr>
                <a:defRPr/>
              </a:pPr>
              <a:t>‹#›</a:t>
            </a:fld>
            <a:endParaRPr lang="en-US" altLang="en-US"/>
          </a:p>
        </p:txBody>
      </p:sp>
    </p:spTree>
    <p:extLst>
      <p:ext uri="{BB962C8B-B14F-4D97-AF65-F5344CB8AC3E}">
        <p14:creationId xmlns:p14="http://schemas.microsoft.com/office/powerpoint/2010/main" val="11945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C65E-D46A-4571-BCCE-4215AE3EF51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55AD8-DF3C-48BC-9042-A93B1FF590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864ABC3F-F505-4B36-9177-C3CFA56594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5C52528-AC1C-4F40-AE1B-1189BA9AF4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B06FE74-FCE7-4DB9-8C88-7B7C2AFCF6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25B227-22CF-4504-A132-262BE16EABE5}"/>
              </a:ext>
            </a:extLst>
          </p:cNvPr>
          <p:cNvSpPr>
            <a:spLocks noGrp="1" noChangeArrowheads="1"/>
          </p:cNvSpPr>
          <p:nvPr>
            <p:ph type="sldNum" sz="quarter" idx="12"/>
          </p:nvPr>
        </p:nvSpPr>
        <p:spPr>
          <a:ln/>
        </p:spPr>
        <p:txBody>
          <a:bodyPr/>
          <a:lstStyle>
            <a:lvl1pPr>
              <a:defRPr/>
            </a:lvl1pPr>
          </a:lstStyle>
          <a:p>
            <a:pPr>
              <a:defRPr/>
            </a:pPr>
            <a:fld id="{E827184D-2BB1-439C-A377-41E5484F7378}" type="slidenum">
              <a:rPr lang="en-US" altLang="en-US"/>
              <a:pPr>
                <a:defRPr/>
              </a:pPr>
              <a:t>‹#›</a:t>
            </a:fld>
            <a:endParaRPr lang="en-US" altLang="en-US"/>
          </a:p>
        </p:txBody>
      </p:sp>
    </p:spTree>
    <p:extLst>
      <p:ext uri="{BB962C8B-B14F-4D97-AF65-F5344CB8AC3E}">
        <p14:creationId xmlns:p14="http://schemas.microsoft.com/office/powerpoint/2010/main" val="29716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EA704C-9113-4F88-B3A8-9DBF20E40961}"/>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DF86B03E-A45E-4BDC-A04C-357B4066D19A}"/>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8" name="Rectangle 4">
            <a:extLst>
              <a:ext uri="{FF2B5EF4-FFF2-40B4-BE49-F238E27FC236}">
                <a16:creationId xmlns:a16="http://schemas.microsoft.com/office/drawing/2014/main" id="{AAF05F7F-C7F0-4C60-9FCE-2B071890E09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26629" name="Rectangle 5">
            <a:extLst>
              <a:ext uri="{FF2B5EF4-FFF2-40B4-BE49-F238E27FC236}">
                <a16:creationId xmlns:a16="http://schemas.microsoft.com/office/drawing/2014/main" id="{B2620D5D-274B-45E5-8C97-F1BE9451A6C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26630" name="Rectangle 6">
            <a:extLst>
              <a:ext uri="{FF2B5EF4-FFF2-40B4-BE49-F238E27FC236}">
                <a16:creationId xmlns:a16="http://schemas.microsoft.com/office/drawing/2014/main" id="{EA9762DE-1B8D-45A8-B27D-06738A1D77E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80EC9B0D-982D-4DA0-91B0-676C40CD4D6B}" type="slidenum">
              <a:rPr lang="en-US" altLang="en-US"/>
              <a:pPr>
                <a:defRPr/>
              </a:pPr>
              <a:t>‹#›</a:t>
            </a:fld>
            <a:endParaRPr lang="en-US" altLang="en-US"/>
          </a:p>
        </p:txBody>
      </p:sp>
      <p:pic>
        <p:nvPicPr>
          <p:cNvPr id="1031" name="Picture 7" descr="aprs1">
            <a:extLst>
              <a:ext uri="{FF2B5EF4-FFF2-40B4-BE49-F238E27FC236}">
                <a16:creationId xmlns:a16="http://schemas.microsoft.com/office/drawing/2014/main" id="{DDB82A0D-F2FB-4DDC-A615-98061FE14039}"/>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4200" y="6248400"/>
            <a:ext cx="838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E877F896-9268-4449-9AD3-F234301E1A36}"/>
              </a:ext>
            </a:extLst>
          </p:cNvPr>
          <p:cNvSpPr txBox="1">
            <a:spLocks noChangeArrowheads="1"/>
          </p:cNvSpPr>
          <p:nvPr userDrawn="1"/>
        </p:nvSpPr>
        <p:spPr bwMode="auto">
          <a:xfrm>
            <a:off x="3048000" y="6324600"/>
            <a:ext cx="3400425" cy="1682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50000"/>
              </a:lnSpc>
              <a:spcBef>
                <a:spcPct val="30000"/>
              </a:spcBef>
              <a:spcAft>
                <a:spcPct val="20000"/>
              </a:spcAft>
            </a:pPr>
            <a:r>
              <a:rPr lang="en-US" altLang="en-US" sz="1000" i="1">
                <a:latin typeface="Arial" panose="020B0604020202020204" pitchFamily="34" charset="0"/>
              </a:rPr>
              <a:t>APRS is a registered trademark Bob Bruninga, WB4APR</a:t>
            </a:r>
            <a:r>
              <a:rPr lang="en-US" altLang="en-US" sz="1000">
                <a:latin typeface="Arial" panose="020B0604020202020204" pitchFamily="34" charset="0"/>
              </a:rPr>
              <a:t> </a:t>
            </a:r>
          </a:p>
        </p:txBody>
      </p:sp>
      <p:sp>
        <p:nvSpPr>
          <p:cNvPr id="1033" name="Rectangle 9">
            <a:extLst>
              <a:ext uri="{FF2B5EF4-FFF2-40B4-BE49-F238E27FC236}">
                <a16:creationId xmlns:a16="http://schemas.microsoft.com/office/drawing/2014/main" id="{BC361411-F8C0-4B63-AB68-CC9053F11FA1}"/>
              </a:ext>
            </a:extLst>
          </p:cNvPr>
          <p:cNvSpPr>
            <a:spLocks noChangeArrowheads="1"/>
          </p:cNvSpPr>
          <p:nvPr userDrawn="1"/>
        </p:nvSpPr>
        <p:spPr bwMode="auto">
          <a:xfrm>
            <a:off x="311150" y="309563"/>
            <a:ext cx="8389938" cy="582295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xStyles>
    <p:titleStyle>
      <a:lvl1pPr algn="ctr" rtl="0" eaLnBrk="0" fontAlgn="base" hangingPunct="0">
        <a:spcBef>
          <a:spcPct val="0"/>
        </a:spcBef>
        <a:spcAft>
          <a:spcPct val="0"/>
        </a:spcAft>
        <a:defRPr sz="4400" kern="1200">
          <a:solidFill>
            <a:srgbClr val="FDE325"/>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rgbClr val="FDE325"/>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prs.fi/#!mt=roadmap&amp;z=11&amp;lat=41.6615&amp;lng=-93.6125&amp;timerange=3600&amp;tail=3600" TargetMode="External"/><Relationship Id="rId2" Type="http://schemas.openxmlformats.org/officeDocument/2006/relationships/hyperlink" Target="http://www.apr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APRS_Map">
            <a:extLst>
              <a:ext uri="{FF2B5EF4-FFF2-40B4-BE49-F238E27FC236}">
                <a16:creationId xmlns:a16="http://schemas.microsoft.com/office/drawing/2014/main" id="{8BB0C2FC-E5E0-4B2E-B98F-65DBE0456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47244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EF174EA2-08A2-4827-AF58-A9308546F7A9}"/>
              </a:ext>
            </a:extLst>
          </p:cNvPr>
          <p:cNvSpPr>
            <a:spLocks noGrp="1" noChangeArrowheads="1"/>
          </p:cNvSpPr>
          <p:nvPr>
            <p:ph type="ctrTitle"/>
          </p:nvPr>
        </p:nvSpPr>
        <p:spPr>
          <a:xfrm>
            <a:off x="914400" y="1371600"/>
            <a:ext cx="4648200" cy="1447800"/>
          </a:xfrm>
        </p:spPr>
        <p:txBody>
          <a:bodyPr anchor="ctr"/>
          <a:lstStyle/>
          <a:p>
            <a:pPr eaLnBrk="1" hangingPunct="1">
              <a:defRPr/>
            </a:pPr>
            <a:r>
              <a:rPr lang="en-US" altLang="en-US" sz="7200">
                <a:solidFill>
                  <a:srgbClr val="0033CC"/>
                </a:solidFill>
              </a:rPr>
              <a:t>APRS</a:t>
            </a:r>
          </a:p>
        </p:txBody>
      </p:sp>
      <p:sp>
        <p:nvSpPr>
          <p:cNvPr id="2051" name="Rectangle 3">
            <a:extLst>
              <a:ext uri="{FF2B5EF4-FFF2-40B4-BE49-F238E27FC236}">
                <a16:creationId xmlns:a16="http://schemas.microsoft.com/office/drawing/2014/main" id="{EBEF029B-343B-4302-8D21-84DC7D8694D6}"/>
              </a:ext>
            </a:extLst>
          </p:cNvPr>
          <p:cNvSpPr>
            <a:spLocks noGrp="1" noChangeArrowheads="1"/>
          </p:cNvSpPr>
          <p:nvPr>
            <p:ph type="subTitle" idx="1"/>
          </p:nvPr>
        </p:nvSpPr>
        <p:spPr>
          <a:xfrm>
            <a:off x="1219200" y="4419600"/>
            <a:ext cx="6400800" cy="1066800"/>
          </a:xfrm>
        </p:spPr>
        <p:txBody>
          <a:bodyPr/>
          <a:lstStyle/>
          <a:p>
            <a:pPr eaLnBrk="1" hangingPunct="1">
              <a:defRPr/>
            </a:pPr>
            <a:r>
              <a:rPr lang="en-US" altLang="en-US" sz="3200" dirty="0"/>
              <a:t>An Introduction to APRS</a:t>
            </a:r>
          </a:p>
        </p:txBody>
      </p:sp>
      <p:sp>
        <p:nvSpPr>
          <p:cNvPr id="2053" name="Rectangle 4">
            <a:extLst>
              <a:ext uri="{FF2B5EF4-FFF2-40B4-BE49-F238E27FC236}">
                <a16:creationId xmlns:a16="http://schemas.microsoft.com/office/drawing/2014/main" id="{5BF3A295-3CF8-4C85-A030-47308827FE17}"/>
              </a:ext>
            </a:extLst>
          </p:cNvPr>
          <p:cNvSpPr>
            <a:spLocks noChangeArrowheads="1"/>
          </p:cNvSpPr>
          <p:nvPr/>
        </p:nvSpPr>
        <p:spPr bwMode="auto">
          <a:xfrm>
            <a:off x="311150" y="309563"/>
            <a:ext cx="8389938" cy="582295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8B8566C-22B8-4BA4-96E4-E32BF02E69C9}"/>
              </a:ext>
            </a:extLst>
          </p:cNvPr>
          <p:cNvSpPr>
            <a:spLocks noGrp="1" noChangeArrowheads="1"/>
          </p:cNvSpPr>
          <p:nvPr>
            <p:ph type="title"/>
          </p:nvPr>
        </p:nvSpPr>
        <p:spPr>
          <a:xfrm>
            <a:off x="457200" y="381000"/>
            <a:ext cx="8229600" cy="990600"/>
          </a:xfrm>
        </p:spPr>
        <p:txBody>
          <a:bodyPr/>
          <a:lstStyle/>
          <a:p>
            <a:pPr eaLnBrk="1" hangingPunct="1">
              <a:defRPr/>
            </a:pPr>
            <a:r>
              <a:rPr lang="en-US" altLang="en-US"/>
              <a:t>Different than Regular Packet</a:t>
            </a:r>
          </a:p>
        </p:txBody>
      </p:sp>
      <p:sp>
        <p:nvSpPr>
          <p:cNvPr id="106499" name="Rectangle 3">
            <a:extLst>
              <a:ext uri="{FF2B5EF4-FFF2-40B4-BE49-F238E27FC236}">
                <a16:creationId xmlns:a16="http://schemas.microsoft.com/office/drawing/2014/main" id="{908BB9A6-3DF6-4638-8560-DF47F37F478E}"/>
              </a:ext>
            </a:extLst>
          </p:cNvPr>
          <p:cNvSpPr>
            <a:spLocks noGrp="1" noChangeArrowheads="1"/>
          </p:cNvSpPr>
          <p:nvPr>
            <p:ph type="body" idx="1"/>
          </p:nvPr>
        </p:nvSpPr>
        <p:spPr>
          <a:xfrm>
            <a:off x="457200" y="1295400"/>
            <a:ext cx="8229600" cy="4876800"/>
          </a:xfrm>
        </p:spPr>
        <p:txBody>
          <a:bodyPr/>
          <a:lstStyle/>
          <a:p>
            <a:pPr eaLnBrk="1" hangingPunct="1">
              <a:lnSpc>
                <a:spcPct val="80000"/>
              </a:lnSpc>
              <a:defRPr/>
            </a:pPr>
            <a:r>
              <a:rPr lang="en-US" altLang="en-US" sz="2800" dirty="0"/>
              <a:t>It uses graphical mapping and other data displays.</a:t>
            </a:r>
            <a:br>
              <a:rPr lang="en-US" altLang="en-US" sz="2800" dirty="0"/>
            </a:br>
            <a:endParaRPr lang="en-US" altLang="en-US" sz="2800" dirty="0"/>
          </a:p>
          <a:p>
            <a:pPr eaLnBrk="1" hangingPunct="1">
              <a:lnSpc>
                <a:spcPct val="80000"/>
              </a:lnSpc>
              <a:defRPr/>
            </a:pPr>
            <a:r>
              <a:rPr lang="en-US" altLang="en-US" sz="2800" dirty="0"/>
              <a:t>All communications use a “one-to-many protocol” so everyone is updated in real time.</a:t>
            </a:r>
          </a:p>
          <a:p>
            <a:pPr eaLnBrk="1" hangingPunct="1">
              <a:lnSpc>
                <a:spcPct val="80000"/>
              </a:lnSpc>
              <a:defRPr/>
            </a:pPr>
            <a:endParaRPr lang="en-US" altLang="en-US" sz="2800" dirty="0"/>
          </a:p>
          <a:p>
            <a:pPr eaLnBrk="1" hangingPunct="1">
              <a:lnSpc>
                <a:spcPct val="80000"/>
              </a:lnSpc>
              <a:defRPr/>
            </a:pPr>
            <a:r>
              <a:rPr lang="en-US" altLang="en-US" sz="2800" dirty="0"/>
              <a:t>Generic </a:t>
            </a:r>
            <a:r>
              <a:rPr lang="en-US" altLang="en-US" sz="2800" dirty="0" err="1"/>
              <a:t>digipeating</a:t>
            </a:r>
            <a:r>
              <a:rPr lang="en-US" altLang="en-US" sz="2800" dirty="0"/>
              <a:t> so knowledge of the network isn’t required. </a:t>
            </a:r>
          </a:p>
          <a:p>
            <a:pPr eaLnBrk="1" hangingPunct="1">
              <a:lnSpc>
                <a:spcPct val="80000"/>
              </a:lnSpc>
              <a:defRPr/>
            </a:pPr>
            <a:endParaRPr lang="en-US" altLang="en-US" sz="2800" dirty="0"/>
          </a:p>
          <a:p>
            <a:pPr eaLnBrk="1" hangingPunct="1">
              <a:lnSpc>
                <a:spcPct val="80000"/>
              </a:lnSpc>
              <a:defRPr/>
            </a:pPr>
            <a:r>
              <a:rPr lang="en-US" altLang="en-US" sz="2800" dirty="0"/>
              <a:t>APRS turns packet radio into a real-time tactical communications and display system for emergencies and public service applications.</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5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fade">
                                      <p:cBhvr>
                                        <p:cTn id="12" dur="500"/>
                                        <p:tgtEl>
                                          <p:spTgt spid="106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499">
                                            <p:txEl>
                                              <p:pRg st="3" end="3"/>
                                            </p:txEl>
                                          </p:spTgt>
                                        </p:tgtEl>
                                        <p:attrNameLst>
                                          <p:attrName>style.visibility</p:attrName>
                                        </p:attrNameLst>
                                      </p:cBhvr>
                                      <p:to>
                                        <p:strVal val="visible"/>
                                      </p:to>
                                    </p:set>
                                    <p:animEffect transition="in" filter="fade">
                                      <p:cBhvr>
                                        <p:cTn id="17" dur="500"/>
                                        <p:tgtEl>
                                          <p:spTgt spid="1064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499">
                                            <p:txEl>
                                              <p:pRg st="5" end="5"/>
                                            </p:txEl>
                                          </p:spTgt>
                                        </p:tgtEl>
                                        <p:attrNameLst>
                                          <p:attrName>style.visibility</p:attrName>
                                        </p:attrNameLst>
                                      </p:cBhvr>
                                      <p:to>
                                        <p:strVal val="visible"/>
                                      </p:to>
                                    </p:set>
                                    <p:animEffect transition="in" filter="fade">
                                      <p:cBhvr>
                                        <p:cTn id="22" dur="500"/>
                                        <p:tgtEl>
                                          <p:spTgt spid="1064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F27DB3B-A35D-4C62-97A1-4132B3295521}"/>
              </a:ext>
            </a:extLst>
          </p:cNvPr>
          <p:cNvSpPr>
            <a:spLocks noGrp="1" noChangeArrowheads="1"/>
          </p:cNvSpPr>
          <p:nvPr>
            <p:ph type="title"/>
          </p:nvPr>
        </p:nvSpPr>
        <p:spPr>
          <a:xfrm>
            <a:off x="457200" y="381000"/>
            <a:ext cx="8229600" cy="1066800"/>
          </a:xfrm>
        </p:spPr>
        <p:txBody>
          <a:bodyPr/>
          <a:lstStyle/>
          <a:p>
            <a:pPr eaLnBrk="1" hangingPunct="1">
              <a:defRPr/>
            </a:pPr>
            <a:r>
              <a:rPr lang="en-US" altLang="en-US"/>
              <a:t>What Equipment is required?</a:t>
            </a:r>
          </a:p>
        </p:txBody>
      </p:sp>
      <p:sp>
        <p:nvSpPr>
          <p:cNvPr id="80899" name="Rectangle 3">
            <a:extLst>
              <a:ext uri="{FF2B5EF4-FFF2-40B4-BE49-F238E27FC236}">
                <a16:creationId xmlns:a16="http://schemas.microsoft.com/office/drawing/2014/main" id="{01D48B72-3E97-47BE-A7AA-BD53E8B77162}"/>
              </a:ext>
            </a:extLst>
          </p:cNvPr>
          <p:cNvSpPr>
            <a:spLocks noGrp="1" noChangeArrowheads="1"/>
          </p:cNvSpPr>
          <p:nvPr>
            <p:ph type="body" idx="1"/>
          </p:nvPr>
        </p:nvSpPr>
        <p:spPr>
          <a:xfrm>
            <a:off x="381000" y="1676400"/>
            <a:ext cx="8229600" cy="4191000"/>
          </a:xfrm>
        </p:spPr>
        <p:txBody>
          <a:bodyPr/>
          <a:lstStyle/>
          <a:p>
            <a:pPr eaLnBrk="1" hangingPunct="1">
              <a:defRPr/>
            </a:pPr>
            <a:r>
              <a:rPr lang="en-US" altLang="en-US"/>
              <a:t>APRS was developed to work in a mobile environment, so it was designed to only use three pieces of hardware. </a:t>
            </a:r>
            <a:br>
              <a:rPr lang="en-US" altLang="en-US"/>
            </a:br>
            <a:endParaRPr lang="en-US" altLang="en-US"/>
          </a:p>
          <a:p>
            <a:pPr eaLnBrk="1" hangingPunct="1">
              <a:defRPr/>
            </a:pPr>
            <a:r>
              <a:rPr lang="en-US" altLang="en-US"/>
              <a:t>This consists of a transmitter/receiver (Transceiver), a Global Positioning System (GPS), and a terminal node controller (TNC). </a:t>
            </a:r>
          </a:p>
          <a:p>
            <a:pPr eaLnBrk="1" hangingPunct="1">
              <a:defRPr/>
            </a:pPr>
            <a:endParaRPr lang="en-US" altLang="en-US"/>
          </a:p>
        </p:txBody>
      </p:sp>
    </p:spTree>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21C0A88-EF8A-4DE3-AF6A-5E2ECB9D4018}"/>
              </a:ext>
            </a:extLst>
          </p:cNvPr>
          <p:cNvSpPr>
            <a:spLocks noGrp="1" noChangeArrowheads="1"/>
          </p:cNvSpPr>
          <p:nvPr>
            <p:ph type="title"/>
          </p:nvPr>
        </p:nvSpPr>
        <p:spPr>
          <a:xfrm>
            <a:off x="457200" y="701675"/>
            <a:ext cx="8229600" cy="730250"/>
          </a:xfrm>
        </p:spPr>
        <p:txBody>
          <a:bodyPr/>
          <a:lstStyle/>
          <a:p>
            <a:pPr eaLnBrk="1" hangingPunct="1">
              <a:defRPr/>
            </a:pPr>
            <a:r>
              <a:rPr lang="en-US" altLang="en-US"/>
              <a:t>Basic Equipment</a:t>
            </a:r>
          </a:p>
        </p:txBody>
      </p:sp>
      <p:sp>
        <p:nvSpPr>
          <p:cNvPr id="53251" name="Rectangle 3">
            <a:extLst>
              <a:ext uri="{FF2B5EF4-FFF2-40B4-BE49-F238E27FC236}">
                <a16:creationId xmlns:a16="http://schemas.microsoft.com/office/drawing/2014/main" id="{6CF5194C-A2BF-4DB1-AF9B-C36DC6A82250}"/>
              </a:ext>
            </a:extLst>
          </p:cNvPr>
          <p:cNvSpPr>
            <a:spLocks noGrp="1" noChangeArrowheads="1"/>
          </p:cNvSpPr>
          <p:nvPr>
            <p:ph type="body" sz="half" idx="2"/>
          </p:nvPr>
        </p:nvSpPr>
        <p:spPr>
          <a:xfrm>
            <a:off x="4648200" y="1600200"/>
            <a:ext cx="3810000" cy="4114800"/>
          </a:xfrm>
        </p:spPr>
        <p:txBody>
          <a:bodyPr/>
          <a:lstStyle/>
          <a:p>
            <a:pPr eaLnBrk="1" hangingPunct="1">
              <a:lnSpc>
                <a:spcPct val="90000"/>
              </a:lnSpc>
              <a:defRPr/>
            </a:pPr>
            <a:r>
              <a:rPr lang="en-US" altLang="en-US" sz="2000"/>
              <a:t>A VHF Amateur Radio Transceiver operating on 144.390 Mhz. (USA).</a:t>
            </a:r>
          </a:p>
          <a:p>
            <a:pPr eaLnBrk="1" hangingPunct="1">
              <a:lnSpc>
                <a:spcPct val="90000"/>
              </a:lnSpc>
              <a:defRPr/>
            </a:pPr>
            <a:endParaRPr lang="en-US" altLang="en-US" sz="2000"/>
          </a:p>
          <a:p>
            <a:pPr eaLnBrk="1" hangingPunct="1">
              <a:lnSpc>
                <a:spcPct val="90000"/>
              </a:lnSpc>
              <a:defRPr/>
            </a:pPr>
            <a:r>
              <a:rPr lang="en-US" altLang="en-US" sz="2000"/>
              <a:t>Must be a “transceiver” as APRS uses a collision detection system to know when to send data. </a:t>
            </a:r>
          </a:p>
          <a:p>
            <a:pPr eaLnBrk="1" hangingPunct="1">
              <a:lnSpc>
                <a:spcPct val="90000"/>
              </a:lnSpc>
              <a:defRPr/>
            </a:pPr>
            <a:endParaRPr lang="en-US" altLang="en-US" sz="2000"/>
          </a:p>
          <a:p>
            <a:pPr eaLnBrk="1" hangingPunct="1">
              <a:lnSpc>
                <a:spcPct val="90000"/>
              </a:lnSpc>
              <a:defRPr/>
            </a:pPr>
            <a:r>
              <a:rPr lang="en-US" altLang="en-US" sz="2000"/>
              <a:t>Range of coverage depends on the power of the transmitter.</a:t>
            </a:r>
          </a:p>
        </p:txBody>
      </p:sp>
      <p:pic>
        <p:nvPicPr>
          <p:cNvPr id="11268" name="Picture 7" descr="TM-D700A_thumb">
            <a:extLst>
              <a:ext uri="{FF2B5EF4-FFF2-40B4-BE49-F238E27FC236}">
                <a16:creationId xmlns:a16="http://schemas.microsoft.com/office/drawing/2014/main" id="{4EFB8A69-6417-466C-81D6-360955B570D3}"/>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981200"/>
            <a:ext cx="3733800" cy="37147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B85C425-E352-4514-A0C1-4543A8B7BB45}"/>
              </a:ext>
            </a:extLst>
          </p:cNvPr>
          <p:cNvSpPr>
            <a:spLocks noGrp="1" noChangeArrowheads="1"/>
          </p:cNvSpPr>
          <p:nvPr>
            <p:ph type="title"/>
          </p:nvPr>
        </p:nvSpPr>
        <p:spPr>
          <a:xfrm>
            <a:off x="457200" y="701675"/>
            <a:ext cx="8229600" cy="730250"/>
          </a:xfrm>
        </p:spPr>
        <p:txBody>
          <a:bodyPr/>
          <a:lstStyle/>
          <a:p>
            <a:pPr eaLnBrk="1" hangingPunct="1">
              <a:defRPr/>
            </a:pPr>
            <a:r>
              <a:rPr lang="en-US" altLang="en-US"/>
              <a:t>Basic Equipment</a:t>
            </a:r>
          </a:p>
        </p:txBody>
      </p:sp>
      <p:sp>
        <p:nvSpPr>
          <p:cNvPr id="57347" name="Rectangle 3">
            <a:extLst>
              <a:ext uri="{FF2B5EF4-FFF2-40B4-BE49-F238E27FC236}">
                <a16:creationId xmlns:a16="http://schemas.microsoft.com/office/drawing/2014/main" id="{E1648F01-AC24-4FCE-A7C0-C3CE4D8F73CC}"/>
              </a:ext>
            </a:extLst>
          </p:cNvPr>
          <p:cNvSpPr>
            <a:spLocks noGrp="1" noChangeArrowheads="1"/>
          </p:cNvSpPr>
          <p:nvPr>
            <p:ph type="body" sz="half" idx="2"/>
          </p:nvPr>
        </p:nvSpPr>
        <p:spPr>
          <a:xfrm>
            <a:off x="4419600" y="1600200"/>
            <a:ext cx="4114800" cy="4114800"/>
          </a:xfrm>
        </p:spPr>
        <p:txBody>
          <a:bodyPr/>
          <a:lstStyle/>
          <a:p>
            <a:pPr eaLnBrk="1" hangingPunct="1">
              <a:lnSpc>
                <a:spcPct val="90000"/>
              </a:lnSpc>
              <a:defRPr/>
            </a:pPr>
            <a:r>
              <a:rPr lang="en-US" altLang="en-US" sz="2000" dirty="0"/>
              <a:t>A standard GPS (Global Positioning System) unit. </a:t>
            </a:r>
          </a:p>
          <a:p>
            <a:pPr eaLnBrk="1" hangingPunct="1">
              <a:lnSpc>
                <a:spcPct val="90000"/>
              </a:lnSpc>
              <a:defRPr/>
            </a:pPr>
            <a:endParaRPr lang="en-US" altLang="en-US" sz="2000" dirty="0"/>
          </a:p>
          <a:p>
            <a:pPr eaLnBrk="1" hangingPunct="1">
              <a:lnSpc>
                <a:spcPct val="90000"/>
              </a:lnSpc>
              <a:defRPr/>
            </a:pPr>
            <a:r>
              <a:rPr lang="en-US" altLang="en-US" sz="2000" dirty="0"/>
              <a:t>There are 24 orbiting satellites  used to pinpoint anyone's  specific geographic location.  </a:t>
            </a:r>
          </a:p>
          <a:p>
            <a:pPr eaLnBrk="1" hangingPunct="1">
              <a:lnSpc>
                <a:spcPct val="90000"/>
              </a:lnSpc>
              <a:defRPr/>
            </a:pPr>
            <a:endParaRPr lang="en-US" altLang="en-US" sz="2000" dirty="0"/>
          </a:p>
          <a:p>
            <a:pPr eaLnBrk="1" hangingPunct="1">
              <a:lnSpc>
                <a:spcPct val="90000"/>
              </a:lnSpc>
              <a:defRPr/>
            </a:pPr>
            <a:r>
              <a:rPr lang="en-US" altLang="en-US" sz="2000" dirty="0"/>
              <a:t>They also provide ground speed and altitude measurements.</a:t>
            </a:r>
          </a:p>
          <a:p>
            <a:pPr eaLnBrk="1" hangingPunct="1">
              <a:lnSpc>
                <a:spcPct val="90000"/>
              </a:lnSpc>
              <a:defRPr/>
            </a:pPr>
            <a:endParaRPr lang="en-US" altLang="en-US" sz="2000" dirty="0"/>
          </a:p>
        </p:txBody>
      </p:sp>
      <p:pic>
        <p:nvPicPr>
          <p:cNvPr id="12292" name="Picture 7" descr="GPS V® horizontal">
            <a:extLst>
              <a:ext uri="{FF2B5EF4-FFF2-40B4-BE49-F238E27FC236}">
                <a16:creationId xmlns:a16="http://schemas.microsoft.com/office/drawing/2014/main" id="{6C91707A-3DF2-4632-8798-B57A02A9FECE}"/>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981200"/>
            <a:ext cx="3657600" cy="31861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25827A6-A37B-4D9F-8963-3C41709EC723}"/>
              </a:ext>
            </a:extLst>
          </p:cNvPr>
          <p:cNvSpPr>
            <a:spLocks noGrp="1" noChangeArrowheads="1"/>
          </p:cNvSpPr>
          <p:nvPr>
            <p:ph type="title"/>
          </p:nvPr>
        </p:nvSpPr>
        <p:spPr/>
        <p:txBody>
          <a:bodyPr/>
          <a:lstStyle/>
          <a:p>
            <a:pPr eaLnBrk="1" hangingPunct="1">
              <a:defRPr/>
            </a:pPr>
            <a:r>
              <a:rPr lang="en-US" altLang="en-US"/>
              <a:t>Basic Equipment</a:t>
            </a:r>
          </a:p>
        </p:txBody>
      </p:sp>
      <p:pic>
        <p:nvPicPr>
          <p:cNvPr id="13315" name="Picture 6" descr="kpc3_f">
            <a:extLst>
              <a:ext uri="{FF2B5EF4-FFF2-40B4-BE49-F238E27FC236}">
                <a16:creationId xmlns:a16="http://schemas.microsoft.com/office/drawing/2014/main" id="{74234E77-4A05-4AFA-8235-A6080F50E4B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828800"/>
            <a:ext cx="3581400" cy="106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Rectangle 3">
            <a:extLst>
              <a:ext uri="{FF2B5EF4-FFF2-40B4-BE49-F238E27FC236}">
                <a16:creationId xmlns:a16="http://schemas.microsoft.com/office/drawing/2014/main" id="{EA1DEBDC-998F-4103-9153-7C7174B9AD63}"/>
              </a:ext>
            </a:extLst>
          </p:cNvPr>
          <p:cNvSpPr>
            <a:spLocks noGrp="1" noChangeArrowheads="1"/>
          </p:cNvSpPr>
          <p:nvPr>
            <p:ph type="body" sz="half" idx="3"/>
          </p:nvPr>
        </p:nvSpPr>
        <p:spPr>
          <a:xfrm>
            <a:off x="4419600" y="1524000"/>
            <a:ext cx="4267200" cy="4343400"/>
          </a:xfrm>
        </p:spPr>
        <p:txBody>
          <a:bodyPr/>
          <a:lstStyle/>
          <a:p>
            <a:pPr eaLnBrk="1" hangingPunct="1">
              <a:defRPr/>
            </a:pPr>
            <a:r>
              <a:rPr lang="en-US" altLang="en-US" sz="2400"/>
              <a:t>A TNC which is basically a radio (or “RF”) modem.</a:t>
            </a:r>
            <a:br>
              <a:rPr lang="en-US" altLang="en-US" sz="2400"/>
            </a:br>
            <a:endParaRPr lang="en-US" altLang="en-US" sz="2400"/>
          </a:p>
          <a:p>
            <a:pPr eaLnBrk="1" hangingPunct="1">
              <a:defRPr/>
            </a:pPr>
            <a:r>
              <a:rPr lang="en-US" altLang="en-US" sz="2400"/>
              <a:t>The TNC connects the transceiver to a GPS converting it’s data into AX.25 Packet protocol.</a:t>
            </a:r>
            <a:br>
              <a:rPr lang="en-US" altLang="en-US" sz="2400"/>
            </a:br>
            <a:endParaRPr lang="en-US" altLang="en-US" sz="2400"/>
          </a:p>
          <a:p>
            <a:pPr eaLnBrk="1" hangingPunct="1">
              <a:defRPr/>
            </a:pPr>
            <a:r>
              <a:rPr lang="en-US" altLang="en-US" sz="2400"/>
              <a:t>“TinyTracs” are simple “Transmit Only” stand alone APRS TNCs </a:t>
            </a:r>
          </a:p>
        </p:txBody>
      </p:sp>
      <p:pic>
        <p:nvPicPr>
          <p:cNvPr id="13317" name="Picture 8" descr="tinytrakcase">
            <a:extLst>
              <a:ext uri="{FF2B5EF4-FFF2-40B4-BE49-F238E27FC236}">
                <a16:creationId xmlns:a16="http://schemas.microsoft.com/office/drawing/2014/main" id="{C6055225-161C-4E19-A4EC-7F8D96321DF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5800" y="3124200"/>
            <a:ext cx="1981200" cy="130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10" descr="tm1keys1">
            <a:extLst>
              <a:ext uri="{FF2B5EF4-FFF2-40B4-BE49-F238E27FC236}">
                <a16:creationId xmlns:a16="http://schemas.microsoft.com/office/drawing/2014/main" id="{A2931DA7-86B8-4D2D-94E5-4923437DF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419600"/>
            <a:ext cx="1989138"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84B14905-F8D2-4C4F-8BBC-A2CEA019C4D9}"/>
              </a:ext>
            </a:extLst>
          </p:cNvPr>
          <p:cNvSpPr>
            <a:spLocks noGrp="1" noChangeArrowheads="1"/>
          </p:cNvSpPr>
          <p:nvPr>
            <p:ph type="title"/>
          </p:nvPr>
        </p:nvSpPr>
        <p:spPr/>
        <p:txBody>
          <a:bodyPr/>
          <a:lstStyle/>
          <a:p>
            <a:pPr eaLnBrk="1" hangingPunct="1">
              <a:defRPr/>
            </a:pPr>
            <a:r>
              <a:rPr lang="en-US" altLang="en-US"/>
              <a:t>Various Mobile Setups</a:t>
            </a:r>
          </a:p>
        </p:txBody>
      </p:sp>
      <p:graphicFrame>
        <p:nvGraphicFramePr>
          <p:cNvPr id="14339" name="Object 9">
            <a:extLst>
              <a:ext uri="{FF2B5EF4-FFF2-40B4-BE49-F238E27FC236}">
                <a16:creationId xmlns:a16="http://schemas.microsoft.com/office/drawing/2014/main" id="{E5411E6D-7D7B-4BF4-8FFC-AB2D05B2F2E2}"/>
              </a:ext>
            </a:extLst>
          </p:cNvPr>
          <p:cNvGraphicFramePr>
            <a:graphicFrameLocks noGrp="1" noChangeAspect="1"/>
          </p:cNvGraphicFramePr>
          <p:nvPr>
            <p:ph idx="1"/>
          </p:nvPr>
        </p:nvGraphicFramePr>
        <p:xfrm>
          <a:off x="2971800" y="1828800"/>
          <a:ext cx="5603875" cy="2914650"/>
        </p:xfrm>
        <a:graphic>
          <a:graphicData uri="http://schemas.openxmlformats.org/presentationml/2006/ole">
            <mc:AlternateContent xmlns:mc="http://schemas.openxmlformats.org/markup-compatibility/2006">
              <mc:Choice xmlns:v="urn:schemas-microsoft-com:vml" Requires="v">
                <p:oleObj spid="_x0000_s14355" name="VISIO" r:id="rId3" imgW="5648325" imgH="2933700" progId="Visio.Drawing.6">
                  <p:embed/>
                </p:oleObj>
              </mc:Choice>
              <mc:Fallback>
                <p:oleObj name="VISIO" r:id="rId3" imgW="5648325" imgH="2933700" progId="Visio.Drawing.6">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28800"/>
                        <a:ext cx="560387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340" name="Line 10">
            <a:extLst>
              <a:ext uri="{FF2B5EF4-FFF2-40B4-BE49-F238E27FC236}">
                <a16:creationId xmlns:a16="http://schemas.microsoft.com/office/drawing/2014/main" id="{170E5EAD-449C-456C-961E-41318DE545B4}"/>
              </a:ext>
            </a:extLst>
          </p:cNvPr>
          <p:cNvSpPr>
            <a:spLocks noChangeShapeType="1"/>
          </p:cNvSpPr>
          <p:nvPr/>
        </p:nvSpPr>
        <p:spPr bwMode="auto">
          <a:xfrm>
            <a:off x="685800" y="1600200"/>
            <a:ext cx="76200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Text Box 12">
            <a:extLst>
              <a:ext uri="{FF2B5EF4-FFF2-40B4-BE49-F238E27FC236}">
                <a16:creationId xmlns:a16="http://schemas.microsoft.com/office/drawing/2014/main" id="{0337183F-6B13-43D6-86C6-4F946892AF78}"/>
              </a:ext>
            </a:extLst>
          </p:cNvPr>
          <p:cNvSpPr txBox="1">
            <a:spLocks noChangeArrowheads="1"/>
          </p:cNvSpPr>
          <p:nvPr/>
        </p:nvSpPr>
        <p:spPr bwMode="auto">
          <a:xfrm>
            <a:off x="609600" y="2209800"/>
            <a:ext cx="2362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Mobile Tracking Installations utilize a GPS connected to the radio through the TNC  interface,</a:t>
            </a:r>
          </a:p>
        </p:txBody>
      </p:sp>
      <p:sp>
        <p:nvSpPr>
          <p:cNvPr id="14342" name="Text Box 13">
            <a:extLst>
              <a:ext uri="{FF2B5EF4-FFF2-40B4-BE49-F238E27FC236}">
                <a16:creationId xmlns:a16="http://schemas.microsoft.com/office/drawing/2014/main" id="{8C7C61E6-FFF7-442D-B5F2-D9AF2A3EBFA5}"/>
              </a:ext>
            </a:extLst>
          </p:cNvPr>
          <p:cNvSpPr txBox="1">
            <a:spLocks noChangeArrowheads="1"/>
          </p:cNvSpPr>
          <p:nvPr/>
        </p:nvSpPr>
        <p:spPr bwMode="auto">
          <a:xfrm>
            <a:off x="685800" y="48768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	The new “APRS Ready” transceivers like Kenwood’s TM- D700 have their own built in TNC.</a:t>
            </a:r>
          </a:p>
        </p:txBody>
      </p:sp>
    </p:spTree>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18C31743-6A5F-4EF1-AE4A-F87F62D38A32}"/>
              </a:ext>
            </a:extLst>
          </p:cNvPr>
          <p:cNvSpPr>
            <a:spLocks noGrp="1" noChangeArrowheads="1"/>
          </p:cNvSpPr>
          <p:nvPr>
            <p:ph type="title"/>
          </p:nvPr>
        </p:nvSpPr>
        <p:spPr/>
        <p:txBody>
          <a:bodyPr/>
          <a:lstStyle/>
          <a:p>
            <a:pPr eaLnBrk="1" hangingPunct="1">
              <a:defRPr/>
            </a:pPr>
            <a:r>
              <a:rPr lang="en-US" altLang="en-US"/>
              <a:t>Various Portable Setups</a:t>
            </a:r>
          </a:p>
        </p:txBody>
      </p:sp>
      <p:graphicFrame>
        <p:nvGraphicFramePr>
          <p:cNvPr id="15363" name="Object 3">
            <a:extLst>
              <a:ext uri="{FF2B5EF4-FFF2-40B4-BE49-F238E27FC236}">
                <a16:creationId xmlns:a16="http://schemas.microsoft.com/office/drawing/2014/main" id="{2177537D-0DD8-4F24-8BA6-B79FB8AB8D90}"/>
              </a:ext>
            </a:extLst>
          </p:cNvPr>
          <p:cNvGraphicFramePr>
            <a:graphicFrameLocks noGrp="1" noChangeAspect="1"/>
          </p:cNvGraphicFramePr>
          <p:nvPr>
            <p:ph idx="1"/>
          </p:nvPr>
        </p:nvGraphicFramePr>
        <p:xfrm>
          <a:off x="2895600" y="1828800"/>
          <a:ext cx="5621338" cy="2927350"/>
        </p:xfrm>
        <a:graphic>
          <a:graphicData uri="http://schemas.openxmlformats.org/presentationml/2006/ole">
            <mc:AlternateContent xmlns:mc="http://schemas.openxmlformats.org/markup-compatibility/2006">
              <mc:Choice xmlns:v="urn:schemas-microsoft-com:vml" Requires="v">
                <p:oleObj spid="_x0000_s15379" name="VISIO" r:id="rId3" imgW="5648325" imgH="2933700" progId="Visio.Drawing.6">
                  <p:embed/>
                </p:oleObj>
              </mc:Choice>
              <mc:Fallback>
                <p:oleObj name="VISIO" r:id="rId3" imgW="5648325" imgH="293370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28800"/>
                        <a:ext cx="5621338" cy="292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4" name="Line 6">
            <a:extLst>
              <a:ext uri="{FF2B5EF4-FFF2-40B4-BE49-F238E27FC236}">
                <a16:creationId xmlns:a16="http://schemas.microsoft.com/office/drawing/2014/main" id="{C46794A0-C84D-4A25-8B8A-9A3887E2CD2A}"/>
              </a:ext>
            </a:extLst>
          </p:cNvPr>
          <p:cNvSpPr>
            <a:spLocks noChangeShapeType="1"/>
          </p:cNvSpPr>
          <p:nvPr/>
        </p:nvSpPr>
        <p:spPr bwMode="auto">
          <a:xfrm>
            <a:off x="685800" y="1600200"/>
            <a:ext cx="76200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Text Box 7">
            <a:extLst>
              <a:ext uri="{FF2B5EF4-FFF2-40B4-BE49-F238E27FC236}">
                <a16:creationId xmlns:a16="http://schemas.microsoft.com/office/drawing/2014/main" id="{A0276B8C-866E-4272-BF5F-E294F46217CC}"/>
              </a:ext>
            </a:extLst>
          </p:cNvPr>
          <p:cNvSpPr txBox="1">
            <a:spLocks noChangeArrowheads="1"/>
          </p:cNvSpPr>
          <p:nvPr/>
        </p:nvSpPr>
        <p:spPr bwMode="auto">
          <a:xfrm>
            <a:off x="685800" y="1828800"/>
            <a:ext cx="2286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A Portable Tracker is usually low powered and may need a nearby digipeater.</a:t>
            </a:r>
            <a:r>
              <a:rPr lang="en-US" altLang="en-US" sz="2400" b="1"/>
              <a:t> </a:t>
            </a:r>
          </a:p>
        </p:txBody>
      </p:sp>
      <p:sp>
        <p:nvSpPr>
          <p:cNvPr id="15366" name="Text Box 8">
            <a:extLst>
              <a:ext uri="{FF2B5EF4-FFF2-40B4-BE49-F238E27FC236}">
                <a16:creationId xmlns:a16="http://schemas.microsoft.com/office/drawing/2014/main" id="{0704D58C-278D-4CCD-AA41-5A4973AC2A5A}"/>
              </a:ext>
            </a:extLst>
          </p:cNvPr>
          <p:cNvSpPr txBox="1">
            <a:spLocks noChangeArrowheads="1"/>
          </p:cNvSpPr>
          <p:nvPr/>
        </p:nvSpPr>
        <p:spPr bwMode="auto">
          <a:xfrm>
            <a:off x="685800" y="4876800"/>
            <a:ext cx="777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These units work well with bike-a-thons, parades and other community events, along with search &amp; rescue operations and weather nets.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A932EEAE-F0F0-49AF-9B35-4DEBAD0C46BC}"/>
              </a:ext>
            </a:extLst>
          </p:cNvPr>
          <p:cNvSpPr>
            <a:spLocks noGrp="1" noChangeArrowheads="1"/>
          </p:cNvSpPr>
          <p:nvPr>
            <p:ph type="title"/>
          </p:nvPr>
        </p:nvSpPr>
        <p:spPr/>
        <p:txBody>
          <a:bodyPr/>
          <a:lstStyle/>
          <a:p>
            <a:pPr eaLnBrk="1" hangingPunct="1">
              <a:defRPr/>
            </a:pPr>
            <a:r>
              <a:rPr lang="en-US" altLang="en-US"/>
              <a:t>Weather Station Setups</a:t>
            </a:r>
          </a:p>
        </p:txBody>
      </p:sp>
      <p:graphicFrame>
        <p:nvGraphicFramePr>
          <p:cNvPr id="16387" name="Object 3">
            <a:extLst>
              <a:ext uri="{FF2B5EF4-FFF2-40B4-BE49-F238E27FC236}">
                <a16:creationId xmlns:a16="http://schemas.microsoft.com/office/drawing/2014/main" id="{32C3EE2C-AF54-4CDE-BDBD-205AFB3D7615}"/>
              </a:ext>
            </a:extLst>
          </p:cNvPr>
          <p:cNvGraphicFramePr>
            <a:graphicFrameLocks noGrp="1" noChangeAspect="1"/>
          </p:cNvGraphicFramePr>
          <p:nvPr>
            <p:ph idx="1"/>
          </p:nvPr>
        </p:nvGraphicFramePr>
        <p:xfrm>
          <a:off x="2895600" y="1828800"/>
          <a:ext cx="5640388" cy="2935288"/>
        </p:xfrm>
        <a:graphic>
          <a:graphicData uri="http://schemas.openxmlformats.org/presentationml/2006/ole">
            <mc:AlternateContent xmlns:mc="http://schemas.openxmlformats.org/markup-compatibility/2006">
              <mc:Choice xmlns:v="urn:schemas-microsoft-com:vml" Requires="v">
                <p:oleObj spid="_x0000_s16403" name="VISIO" r:id="rId3" imgW="5648325" imgH="2933700" progId="Visio.Drawing.6">
                  <p:embed/>
                </p:oleObj>
              </mc:Choice>
              <mc:Fallback>
                <p:oleObj name="VISIO" r:id="rId3" imgW="5648325" imgH="293370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28800"/>
                        <a:ext cx="5640388" cy="293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Line 6">
            <a:extLst>
              <a:ext uri="{FF2B5EF4-FFF2-40B4-BE49-F238E27FC236}">
                <a16:creationId xmlns:a16="http://schemas.microsoft.com/office/drawing/2014/main" id="{F28514B3-B40A-4256-B4DC-4BD9C2930476}"/>
              </a:ext>
            </a:extLst>
          </p:cNvPr>
          <p:cNvSpPr>
            <a:spLocks noChangeShapeType="1"/>
          </p:cNvSpPr>
          <p:nvPr/>
        </p:nvSpPr>
        <p:spPr bwMode="auto">
          <a:xfrm>
            <a:off x="685800" y="1600200"/>
            <a:ext cx="76200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Text Box 9">
            <a:extLst>
              <a:ext uri="{FF2B5EF4-FFF2-40B4-BE49-F238E27FC236}">
                <a16:creationId xmlns:a16="http://schemas.microsoft.com/office/drawing/2014/main" id="{A21C3687-E0BD-4F3D-BF4E-982F415F12F1}"/>
              </a:ext>
            </a:extLst>
          </p:cNvPr>
          <p:cNvSpPr txBox="1">
            <a:spLocks noChangeArrowheads="1"/>
          </p:cNvSpPr>
          <p:nvPr/>
        </p:nvSpPr>
        <p:spPr bwMode="auto">
          <a:xfrm>
            <a:off x="609600" y="1981200"/>
            <a:ext cx="2057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Weather station setups with APRS are similar to the normal setups, </a:t>
            </a:r>
          </a:p>
        </p:txBody>
      </p:sp>
      <p:sp>
        <p:nvSpPr>
          <p:cNvPr id="16390" name="Text Box 10">
            <a:extLst>
              <a:ext uri="{FF2B5EF4-FFF2-40B4-BE49-F238E27FC236}">
                <a16:creationId xmlns:a16="http://schemas.microsoft.com/office/drawing/2014/main" id="{A9A0D08B-8762-4BFD-8680-260CBEF3BBD3}"/>
              </a:ext>
            </a:extLst>
          </p:cNvPr>
          <p:cNvSpPr txBox="1">
            <a:spLocks noChangeArrowheads="1"/>
          </p:cNvSpPr>
          <p:nvPr/>
        </p:nvSpPr>
        <p:spPr bwMode="auto">
          <a:xfrm>
            <a:off x="685800" y="48768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t>However,  the GPS unit is usually replaced by outside</a:t>
            </a:r>
            <a:r>
              <a:rPr lang="en-US" altLang="en-US"/>
              <a:t> </a:t>
            </a:r>
            <a:r>
              <a:rPr lang="en-US" altLang="en-US" sz="2400"/>
              <a:t>Weather Monitoring Equipment.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2E28-7230-487C-B34D-8804BF0A8418}"/>
              </a:ext>
            </a:extLst>
          </p:cNvPr>
          <p:cNvSpPr>
            <a:spLocks noGrp="1"/>
          </p:cNvSpPr>
          <p:nvPr>
            <p:ph type="title"/>
          </p:nvPr>
        </p:nvSpPr>
        <p:spPr/>
        <p:txBody>
          <a:bodyPr/>
          <a:lstStyle/>
          <a:p>
            <a:r>
              <a:rPr lang="en-US" dirty="0" err="1"/>
              <a:t>All-IN-ONE</a:t>
            </a:r>
            <a:r>
              <a:rPr lang="en-US" dirty="0"/>
              <a:t> RADIOS</a:t>
            </a:r>
          </a:p>
        </p:txBody>
      </p:sp>
      <p:sp>
        <p:nvSpPr>
          <p:cNvPr id="3" name="Content Placeholder 2">
            <a:extLst>
              <a:ext uri="{FF2B5EF4-FFF2-40B4-BE49-F238E27FC236}">
                <a16:creationId xmlns:a16="http://schemas.microsoft.com/office/drawing/2014/main" id="{4A3C0944-6379-4DDD-A296-B8251D4A9BD6}"/>
              </a:ext>
            </a:extLst>
          </p:cNvPr>
          <p:cNvSpPr>
            <a:spLocks noGrp="1"/>
          </p:cNvSpPr>
          <p:nvPr>
            <p:ph idx="1"/>
          </p:nvPr>
        </p:nvSpPr>
        <p:spPr/>
        <p:txBody>
          <a:bodyPr/>
          <a:lstStyle/>
          <a:p>
            <a:r>
              <a:rPr lang="en-US" sz="2400" dirty="0"/>
              <a:t>Mobiles</a:t>
            </a:r>
          </a:p>
          <a:p>
            <a:pPr lvl="1"/>
            <a:r>
              <a:rPr lang="en-US" sz="2400" dirty="0"/>
              <a:t>Kenwood TM D710G</a:t>
            </a:r>
          </a:p>
          <a:p>
            <a:pPr lvl="1"/>
            <a:r>
              <a:rPr lang="en-US" sz="2400" dirty="0" err="1"/>
              <a:t>Yaesu</a:t>
            </a:r>
            <a:r>
              <a:rPr lang="en-US" sz="2400" dirty="0"/>
              <a:t> FTM 400XDR</a:t>
            </a:r>
          </a:p>
          <a:p>
            <a:pPr lvl="1"/>
            <a:r>
              <a:rPr lang="en-US" sz="2400" dirty="0" err="1"/>
              <a:t>Yaesu</a:t>
            </a:r>
            <a:r>
              <a:rPr lang="en-US" sz="2400" dirty="0"/>
              <a:t>  FTM  100DR</a:t>
            </a:r>
          </a:p>
          <a:p>
            <a:pPr lvl="1"/>
            <a:r>
              <a:rPr lang="en-US" sz="2400" dirty="0" err="1"/>
              <a:t>Alinco</a:t>
            </a:r>
            <a:r>
              <a:rPr lang="en-US" sz="2400" dirty="0"/>
              <a:t> DR 135T</a:t>
            </a:r>
          </a:p>
          <a:p>
            <a:r>
              <a:rPr lang="en-US" sz="2400" dirty="0"/>
              <a:t>Handhelds</a:t>
            </a:r>
          </a:p>
          <a:p>
            <a:pPr lvl="1"/>
            <a:r>
              <a:rPr lang="en-US" sz="2400" dirty="0"/>
              <a:t>Kenwood TH-K20A</a:t>
            </a:r>
          </a:p>
          <a:p>
            <a:pPr lvl="1"/>
            <a:r>
              <a:rPr lang="en-US" sz="2400" dirty="0" err="1"/>
              <a:t>Yeasu</a:t>
            </a:r>
            <a:r>
              <a:rPr lang="en-US" sz="2400" dirty="0"/>
              <a:t> FT2 DR</a:t>
            </a:r>
          </a:p>
          <a:p>
            <a:pPr lvl="1"/>
            <a:r>
              <a:rPr lang="en-US" sz="2400" dirty="0" err="1"/>
              <a:t>Yaesu</a:t>
            </a:r>
            <a:r>
              <a:rPr lang="en-US" sz="2400" dirty="0"/>
              <a:t> FT3 DR</a:t>
            </a:r>
          </a:p>
        </p:txBody>
      </p:sp>
    </p:spTree>
    <p:extLst>
      <p:ext uri="{BB962C8B-B14F-4D97-AF65-F5344CB8AC3E}">
        <p14:creationId xmlns:p14="http://schemas.microsoft.com/office/powerpoint/2010/main" val="300927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B2704C7-8B96-4595-8AC0-01401090860C}"/>
              </a:ext>
            </a:extLst>
          </p:cNvPr>
          <p:cNvSpPr>
            <a:spLocks noGrp="1" noChangeArrowheads="1"/>
          </p:cNvSpPr>
          <p:nvPr>
            <p:ph type="title"/>
          </p:nvPr>
        </p:nvSpPr>
        <p:spPr>
          <a:xfrm>
            <a:off x="457200" y="381000"/>
            <a:ext cx="8229600" cy="1143000"/>
          </a:xfrm>
        </p:spPr>
        <p:txBody>
          <a:bodyPr/>
          <a:lstStyle/>
          <a:p>
            <a:pPr eaLnBrk="1" hangingPunct="1">
              <a:defRPr/>
            </a:pPr>
            <a:r>
              <a:rPr lang="en-US" altLang="en-US"/>
              <a:t>And Another Method…</a:t>
            </a:r>
          </a:p>
        </p:txBody>
      </p:sp>
      <p:sp>
        <p:nvSpPr>
          <p:cNvPr id="46083" name="Rectangle 3">
            <a:extLst>
              <a:ext uri="{FF2B5EF4-FFF2-40B4-BE49-F238E27FC236}">
                <a16:creationId xmlns:a16="http://schemas.microsoft.com/office/drawing/2014/main" id="{A4FB15A6-732C-4A18-9EAA-52D18CB5ABB2}"/>
              </a:ext>
            </a:extLst>
          </p:cNvPr>
          <p:cNvSpPr>
            <a:spLocks noGrp="1" noChangeArrowheads="1"/>
          </p:cNvSpPr>
          <p:nvPr>
            <p:ph type="body" idx="1"/>
          </p:nvPr>
        </p:nvSpPr>
        <p:spPr>
          <a:xfrm>
            <a:off x="381000" y="1828800"/>
            <a:ext cx="8229600" cy="4114800"/>
          </a:xfrm>
        </p:spPr>
        <p:txBody>
          <a:bodyPr/>
          <a:lstStyle/>
          <a:p>
            <a:pPr eaLnBrk="1" hangingPunct="1">
              <a:lnSpc>
                <a:spcPct val="90000"/>
              </a:lnSpc>
              <a:defRPr/>
            </a:pPr>
            <a:r>
              <a:rPr lang="en-US" altLang="en-US" sz="2800" dirty="0"/>
              <a:t>Uses PC sound card to transmit and receive signals from radio – No TNC or GPS required</a:t>
            </a:r>
            <a:br>
              <a:rPr lang="en-US" altLang="en-US" sz="2800" dirty="0"/>
            </a:br>
            <a:endParaRPr lang="en-US" altLang="en-US" sz="2800" dirty="0"/>
          </a:p>
          <a:p>
            <a:pPr eaLnBrk="1" hangingPunct="1">
              <a:lnSpc>
                <a:spcPct val="90000"/>
              </a:lnSpc>
              <a:defRPr/>
            </a:pPr>
            <a:r>
              <a:rPr lang="en-US" altLang="en-US" sz="2800" dirty="0"/>
              <a:t>AGWPE is an excellent Sound card interface for Packet Radio available free on the Internet. </a:t>
            </a:r>
          </a:p>
          <a:p>
            <a:pPr eaLnBrk="1" hangingPunct="1">
              <a:lnSpc>
                <a:spcPct val="90000"/>
              </a:lnSpc>
              <a:buFont typeface="Wingdings" panose="05000000000000000000" pitchFamily="2" charset="2"/>
              <a:buNone/>
              <a:defRPr/>
            </a:pPr>
            <a:endParaRPr lang="en-US" altLang="en-US" sz="2800" dirty="0"/>
          </a:p>
          <a:p>
            <a:pPr eaLnBrk="1" hangingPunct="1">
              <a:lnSpc>
                <a:spcPct val="90000"/>
              </a:lnSpc>
              <a:defRPr/>
            </a:pPr>
            <a:r>
              <a:rPr lang="en-US" altLang="en-US" sz="2800" dirty="0"/>
              <a:t>Simple interface circuitry (The same as PSK31).</a:t>
            </a:r>
            <a:br>
              <a:rPr lang="en-US" altLang="en-US" sz="2800" dirty="0"/>
            </a:br>
            <a:endParaRPr lang="en-US" altLang="en-US" sz="2800" dirty="0"/>
          </a:p>
          <a:p>
            <a:pPr eaLnBrk="1" hangingPunct="1">
              <a:lnSpc>
                <a:spcPct val="90000"/>
              </a:lnSpc>
              <a:defRPr/>
            </a:pPr>
            <a:r>
              <a:rPr lang="en-US" altLang="en-US" sz="2800" dirty="0"/>
              <a:t>Requires a modest computer to operate</a:t>
            </a:r>
          </a:p>
          <a:p>
            <a:pPr eaLnBrk="1" hangingPunct="1">
              <a:lnSpc>
                <a:spcPct val="90000"/>
              </a:lnSpc>
              <a:defRPr/>
            </a:pPr>
            <a:endParaRPr lang="en-US" altLang="en-US" sz="2800" dirty="0"/>
          </a:p>
        </p:txBody>
      </p:sp>
    </p:spTree>
  </p:cSld>
  <p:clrMapOvr>
    <a:masterClrMapping/>
  </p:clrMapOvr>
  <p:transitio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783521C-966D-4E26-A8B3-BDEED5C87B09}"/>
              </a:ext>
            </a:extLst>
          </p:cNvPr>
          <p:cNvSpPr>
            <a:spLocks noGrp="1" noChangeArrowheads="1"/>
          </p:cNvSpPr>
          <p:nvPr>
            <p:ph type="title"/>
          </p:nvPr>
        </p:nvSpPr>
        <p:spPr>
          <a:xfrm>
            <a:off x="457200" y="381000"/>
            <a:ext cx="8229600" cy="990600"/>
          </a:xfrm>
        </p:spPr>
        <p:txBody>
          <a:bodyPr/>
          <a:lstStyle/>
          <a:p>
            <a:pPr eaLnBrk="1" hangingPunct="1">
              <a:defRPr/>
            </a:pPr>
            <a:r>
              <a:rPr lang="en-US" altLang="en-US" dirty="0"/>
              <a:t>WHAT WILL BE COVERED</a:t>
            </a:r>
          </a:p>
        </p:txBody>
      </p:sp>
      <p:sp>
        <p:nvSpPr>
          <p:cNvPr id="29699" name="Rectangle 3">
            <a:extLst>
              <a:ext uri="{FF2B5EF4-FFF2-40B4-BE49-F238E27FC236}">
                <a16:creationId xmlns:a16="http://schemas.microsoft.com/office/drawing/2014/main" id="{FF1F29D1-686C-4AC1-8203-1F5BC57A38AF}"/>
              </a:ext>
            </a:extLst>
          </p:cNvPr>
          <p:cNvSpPr>
            <a:spLocks noGrp="1" noChangeArrowheads="1"/>
          </p:cNvSpPr>
          <p:nvPr>
            <p:ph type="body" idx="1"/>
          </p:nvPr>
        </p:nvSpPr>
        <p:spPr>
          <a:xfrm>
            <a:off x="1219200" y="1447800"/>
            <a:ext cx="7467600" cy="4495800"/>
          </a:xfrm>
        </p:spPr>
        <p:txBody>
          <a:bodyPr/>
          <a:lstStyle/>
          <a:p>
            <a:pPr eaLnBrk="1" hangingPunct="1">
              <a:defRPr/>
            </a:pPr>
            <a:r>
              <a:rPr lang="en-US" altLang="en-US" sz="2800" dirty="0"/>
              <a:t>Acknowledgements</a:t>
            </a:r>
          </a:p>
          <a:p>
            <a:pPr eaLnBrk="1" hangingPunct="1">
              <a:defRPr/>
            </a:pPr>
            <a:r>
              <a:rPr lang="en-US" altLang="en-US" sz="2800" dirty="0"/>
              <a:t>WHAT IS APRS?</a:t>
            </a:r>
          </a:p>
          <a:p>
            <a:pPr eaLnBrk="1" hangingPunct="1">
              <a:defRPr/>
            </a:pPr>
            <a:r>
              <a:rPr lang="en-US" altLang="en-US" sz="2800" dirty="0"/>
              <a:t>APRS NETWORK</a:t>
            </a:r>
          </a:p>
          <a:p>
            <a:pPr eaLnBrk="1" hangingPunct="1">
              <a:defRPr/>
            </a:pPr>
            <a:r>
              <a:rPr lang="en-US" altLang="en-US" sz="2800" dirty="0"/>
              <a:t>Typical Equipment Setup</a:t>
            </a:r>
          </a:p>
          <a:p>
            <a:pPr eaLnBrk="1" hangingPunct="1">
              <a:defRPr/>
            </a:pPr>
            <a:r>
              <a:rPr lang="en-US" altLang="en-US" sz="2800" dirty="0"/>
              <a:t>Visualizing APRS Data</a:t>
            </a:r>
          </a:p>
          <a:p>
            <a:pPr eaLnBrk="1" hangingPunct="1">
              <a:defRPr/>
            </a:pPr>
            <a:r>
              <a:rPr lang="en-US" altLang="en-US" sz="2800" dirty="0"/>
              <a:t>Software for APRs</a:t>
            </a:r>
          </a:p>
          <a:p>
            <a:pPr eaLnBrk="1" hangingPunct="1">
              <a:defRPr/>
            </a:pPr>
            <a:r>
              <a:rPr lang="en-US" altLang="en-US" sz="2800" dirty="0"/>
              <a:t>Links to Further APRS Information</a:t>
            </a:r>
          </a:p>
          <a:p>
            <a:pPr eaLnBrk="1" hangingPunct="1">
              <a:defRPr/>
            </a:pPr>
            <a:r>
              <a:rPr lang="en-US" altLang="en-US" sz="2800" dirty="0"/>
              <a:t>Question &amp; Demonstration</a:t>
            </a:r>
          </a:p>
        </p:txBody>
      </p:sp>
      <p:sp>
        <p:nvSpPr>
          <p:cNvPr id="3076" name="Line 4">
            <a:extLst>
              <a:ext uri="{FF2B5EF4-FFF2-40B4-BE49-F238E27FC236}">
                <a16:creationId xmlns:a16="http://schemas.microsoft.com/office/drawing/2014/main" id="{85BAE68E-ECDA-4926-8873-85B0653178B0}"/>
              </a:ext>
            </a:extLst>
          </p:cNvPr>
          <p:cNvSpPr>
            <a:spLocks noChangeShapeType="1"/>
          </p:cNvSpPr>
          <p:nvPr/>
        </p:nvSpPr>
        <p:spPr bwMode="auto">
          <a:xfrm>
            <a:off x="838200" y="1295400"/>
            <a:ext cx="76200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7821-C3F1-40DC-9D20-B3363B98FA5E}"/>
              </a:ext>
            </a:extLst>
          </p:cNvPr>
          <p:cNvSpPr>
            <a:spLocks noGrp="1"/>
          </p:cNvSpPr>
          <p:nvPr>
            <p:ph type="title"/>
          </p:nvPr>
        </p:nvSpPr>
        <p:spPr/>
        <p:txBody>
          <a:bodyPr/>
          <a:lstStyle/>
          <a:p>
            <a:r>
              <a:rPr lang="en-US" dirty="0"/>
              <a:t>Setting up your system</a:t>
            </a:r>
          </a:p>
        </p:txBody>
      </p:sp>
      <p:sp>
        <p:nvSpPr>
          <p:cNvPr id="3" name="Content Placeholder 2">
            <a:extLst>
              <a:ext uri="{FF2B5EF4-FFF2-40B4-BE49-F238E27FC236}">
                <a16:creationId xmlns:a16="http://schemas.microsoft.com/office/drawing/2014/main" id="{01D99AF0-BF72-416A-8FC8-0FB867BE9C6E}"/>
              </a:ext>
            </a:extLst>
          </p:cNvPr>
          <p:cNvSpPr>
            <a:spLocks noGrp="1"/>
          </p:cNvSpPr>
          <p:nvPr>
            <p:ph idx="1"/>
          </p:nvPr>
        </p:nvSpPr>
        <p:spPr/>
        <p:txBody>
          <a:bodyPr/>
          <a:lstStyle/>
          <a:p>
            <a:r>
              <a:rPr lang="en-US" dirty="0"/>
              <a:t>Get the RF part set to simplex on 144.39</a:t>
            </a:r>
          </a:p>
          <a:p>
            <a:r>
              <a:rPr lang="en-US" dirty="0"/>
              <a:t>Get the interface between radio and Software talking </a:t>
            </a:r>
          </a:p>
          <a:p>
            <a:r>
              <a:rPr lang="en-US" dirty="0"/>
              <a:t>Set your callsign-SSID in the software</a:t>
            </a:r>
          </a:p>
          <a:p>
            <a:r>
              <a:rPr lang="en-US" dirty="0"/>
              <a:t>Set the Path to:</a:t>
            </a:r>
          </a:p>
          <a:p>
            <a:pPr lvl="1"/>
            <a:r>
              <a:rPr lang="en-US" dirty="0"/>
              <a:t>Wide2-2 for fixed stations</a:t>
            </a:r>
          </a:p>
          <a:p>
            <a:pPr lvl="1"/>
            <a:r>
              <a:rPr lang="en-US" dirty="0"/>
              <a:t>Wide1-1,Wide2-1 for mobiles</a:t>
            </a:r>
          </a:p>
        </p:txBody>
      </p:sp>
    </p:spTree>
    <p:extLst>
      <p:ext uri="{BB962C8B-B14F-4D97-AF65-F5344CB8AC3E}">
        <p14:creationId xmlns:p14="http://schemas.microsoft.com/office/powerpoint/2010/main" val="3066255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6">
            <a:extLst>
              <a:ext uri="{FF2B5EF4-FFF2-40B4-BE49-F238E27FC236}">
                <a16:creationId xmlns:a16="http://schemas.microsoft.com/office/drawing/2014/main" id="{EDA2C34A-8513-4715-BF46-B4AC34C38E67}"/>
              </a:ext>
            </a:extLst>
          </p:cNvPr>
          <p:cNvSpPr txBox="1">
            <a:spLocks noChangeArrowheads="1"/>
          </p:cNvSpPr>
          <p:nvPr/>
        </p:nvSpPr>
        <p:spPr bwMode="auto">
          <a:xfrm>
            <a:off x="1143000" y="1981200"/>
            <a:ext cx="7162800" cy="3668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Aa</a:t>
            </a:r>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p:txBody>
      </p:sp>
      <p:sp>
        <p:nvSpPr>
          <p:cNvPr id="107522" name="Rectangle 2">
            <a:extLst>
              <a:ext uri="{FF2B5EF4-FFF2-40B4-BE49-F238E27FC236}">
                <a16:creationId xmlns:a16="http://schemas.microsoft.com/office/drawing/2014/main" id="{297C32E3-9EAE-4DC2-86A9-B94319B9AA2A}"/>
              </a:ext>
            </a:extLst>
          </p:cNvPr>
          <p:cNvSpPr>
            <a:spLocks noGrp="1" noChangeArrowheads="1"/>
          </p:cNvSpPr>
          <p:nvPr>
            <p:ph type="title" sz="quarter"/>
          </p:nvPr>
        </p:nvSpPr>
        <p:spPr/>
        <p:txBody>
          <a:bodyPr/>
          <a:lstStyle/>
          <a:p>
            <a:pPr eaLnBrk="1" hangingPunct="1">
              <a:defRPr/>
            </a:pPr>
            <a:r>
              <a:rPr lang="en-US" altLang="en-US"/>
              <a:t>How does the Signal Travel?</a:t>
            </a:r>
          </a:p>
        </p:txBody>
      </p:sp>
      <p:pic>
        <p:nvPicPr>
          <p:cNvPr id="22532" name="Picture 4" descr="digi_icon">
            <a:extLst>
              <a:ext uri="{FF2B5EF4-FFF2-40B4-BE49-F238E27FC236}">
                <a16:creationId xmlns:a16="http://schemas.microsoft.com/office/drawing/2014/main" id="{B9AA852D-6F3C-45B2-8356-FBF5E2893C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419600" y="2743200"/>
            <a:ext cx="29210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7" descr="car_icon">
            <a:extLst>
              <a:ext uri="{FF2B5EF4-FFF2-40B4-BE49-F238E27FC236}">
                <a16:creationId xmlns:a16="http://schemas.microsoft.com/office/drawing/2014/main" id="{862128F4-CCF1-44F4-9238-7E981C69FCB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4876800"/>
            <a:ext cx="365125"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9" descr="van_icon">
            <a:extLst>
              <a:ext uri="{FF2B5EF4-FFF2-40B4-BE49-F238E27FC236}">
                <a16:creationId xmlns:a16="http://schemas.microsoft.com/office/drawing/2014/main" id="{2EB2D305-DD3B-446B-A891-25D39884BD4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05200" y="4800600"/>
            <a:ext cx="328613"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11" descr="house_icon">
            <a:extLst>
              <a:ext uri="{FF2B5EF4-FFF2-40B4-BE49-F238E27FC236}">
                <a16:creationId xmlns:a16="http://schemas.microsoft.com/office/drawing/2014/main" id="{636F45DE-0D93-40C3-B853-F4CE2E4097B5}"/>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248400" y="3810000"/>
            <a:ext cx="238125" cy="25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13" descr="jeep_icon">
            <a:extLst>
              <a:ext uri="{FF2B5EF4-FFF2-40B4-BE49-F238E27FC236}">
                <a16:creationId xmlns:a16="http://schemas.microsoft.com/office/drawing/2014/main" id="{C0E95F4B-0068-4C71-8CB7-DDF489F37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196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4" descr="HFgateway_icon">
            <a:extLst>
              <a:ext uri="{FF2B5EF4-FFF2-40B4-BE49-F238E27FC236}">
                <a16:creationId xmlns:a16="http://schemas.microsoft.com/office/drawing/2014/main" id="{1CB0A95C-24E2-41E0-9FE7-11735C486C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4384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5" descr="house_yagi_icon">
            <a:extLst>
              <a:ext uri="{FF2B5EF4-FFF2-40B4-BE49-F238E27FC236}">
                <a16:creationId xmlns:a16="http://schemas.microsoft.com/office/drawing/2014/main" id="{D1449D43-F7D5-42D4-A9C8-8FF0F5B6E9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8956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 descr="car_icon">
            <a:extLst>
              <a:ext uri="{FF2B5EF4-FFF2-40B4-BE49-F238E27FC236}">
                <a16:creationId xmlns:a16="http://schemas.microsoft.com/office/drawing/2014/main" id="{526E642E-E027-48B7-97A5-A2AE2E47E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7" descr="car_icon">
            <a:extLst>
              <a:ext uri="{FF2B5EF4-FFF2-40B4-BE49-F238E27FC236}">
                <a16:creationId xmlns:a16="http://schemas.microsoft.com/office/drawing/2014/main" id="{DD6BFF28-8CEE-4D3B-A083-0EE553134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Line 18">
            <a:extLst>
              <a:ext uri="{FF2B5EF4-FFF2-40B4-BE49-F238E27FC236}">
                <a16:creationId xmlns:a16="http://schemas.microsoft.com/office/drawing/2014/main" id="{F45E2FAB-D8B0-4655-A3A4-4CFF238A0522}"/>
              </a:ext>
            </a:extLst>
          </p:cNvPr>
          <p:cNvSpPr>
            <a:spLocks noChangeShapeType="1"/>
          </p:cNvSpPr>
          <p:nvPr/>
        </p:nvSpPr>
        <p:spPr bwMode="auto">
          <a:xfrm flipV="1">
            <a:off x="3886200" y="45720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39" name="Line 19">
            <a:extLst>
              <a:ext uri="{FF2B5EF4-FFF2-40B4-BE49-F238E27FC236}">
                <a16:creationId xmlns:a16="http://schemas.microsoft.com/office/drawing/2014/main" id="{C58C6A71-429C-4D52-9919-E90723DCA5F1}"/>
              </a:ext>
            </a:extLst>
          </p:cNvPr>
          <p:cNvSpPr>
            <a:spLocks noChangeShapeType="1"/>
          </p:cNvSpPr>
          <p:nvPr/>
        </p:nvSpPr>
        <p:spPr bwMode="auto">
          <a:xfrm flipV="1">
            <a:off x="3886200" y="4648200"/>
            <a:ext cx="685800" cy="2286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41" name="Line 21">
            <a:extLst>
              <a:ext uri="{FF2B5EF4-FFF2-40B4-BE49-F238E27FC236}">
                <a16:creationId xmlns:a16="http://schemas.microsoft.com/office/drawing/2014/main" id="{B86A83F6-0F85-44EB-B758-0C0C3B95B9CB}"/>
              </a:ext>
            </a:extLst>
          </p:cNvPr>
          <p:cNvSpPr>
            <a:spLocks noChangeShapeType="1"/>
          </p:cNvSpPr>
          <p:nvPr/>
        </p:nvSpPr>
        <p:spPr bwMode="auto">
          <a:xfrm flipV="1">
            <a:off x="5943600" y="4114800"/>
            <a:ext cx="381000" cy="838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5" name="Picture 23" descr="digi_icon">
            <a:extLst>
              <a:ext uri="{FF2B5EF4-FFF2-40B4-BE49-F238E27FC236}">
                <a16:creationId xmlns:a16="http://schemas.microsoft.com/office/drawing/2014/main" id="{6A2AFF32-51E3-4A15-849B-FBFEFE92F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768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Text Box 25">
            <a:extLst>
              <a:ext uri="{FF2B5EF4-FFF2-40B4-BE49-F238E27FC236}">
                <a16:creationId xmlns:a16="http://schemas.microsoft.com/office/drawing/2014/main" id="{6D19074E-CEA7-4AC8-A11F-C010EE0E0661}"/>
              </a:ext>
            </a:extLst>
          </p:cNvPr>
          <p:cNvSpPr txBox="1">
            <a:spLocks noChangeArrowheads="1"/>
          </p:cNvSpPr>
          <p:nvPr/>
        </p:nvSpPr>
        <p:spPr bwMode="auto">
          <a:xfrm>
            <a:off x="4191000" y="38100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b="1" dirty="0">
                <a:solidFill>
                  <a:schemeClr val="bg1"/>
                </a:solidFill>
              </a:rPr>
              <a:t>Direct</a:t>
            </a:r>
          </a:p>
        </p:txBody>
      </p:sp>
      <p:sp>
        <p:nvSpPr>
          <p:cNvPr id="107547" name="Line 27">
            <a:extLst>
              <a:ext uri="{FF2B5EF4-FFF2-40B4-BE49-F238E27FC236}">
                <a16:creationId xmlns:a16="http://schemas.microsoft.com/office/drawing/2014/main" id="{442BD7FA-9D86-4F8A-81B1-6B5698F558BC}"/>
              </a:ext>
            </a:extLst>
          </p:cNvPr>
          <p:cNvSpPr>
            <a:spLocks noChangeShapeType="1"/>
          </p:cNvSpPr>
          <p:nvPr/>
        </p:nvSpPr>
        <p:spPr bwMode="auto">
          <a:xfrm flipH="1" flipV="1">
            <a:off x="3124200" y="3962400"/>
            <a:ext cx="609600" cy="7620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500"/>
                                  </p:stCondLst>
                                  <p:childTnLst>
                                    <p:set>
                                      <p:cBhvr>
                                        <p:cTn id="6" dur="1" fill="hold">
                                          <p:stCondLst>
                                            <p:cond delay="0"/>
                                          </p:stCondLst>
                                        </p:cTn>
                                        <p:tgtEl>
                                          <p:spTgt spid="107539"/>
                                        </p:tgtEl>
                                        <p:attrNameLst>
                                          <p:attrName>style.visibility</p:attrName>
                                        </p:attrNameLst>
                                      </p:cBhvr>
                                      <p:to>
                                        <p:strVal val="visible"/>
                                      </p:to>
                                    </p:set>
                                    <p:anim calcmode="lin" valueType="num">
                                      <p:cBhvr>
                                        <p:cTn id="7" dur="1000" fill="hold"/>
                                        <p:tgtEl>
                                          <p:spTgt spid="107539"/>
                                        </p:tgtEl>
                                        <p:attrNameLst>
                                          <p:attrName>ppt_w</p:attrName>
                                        </p:attrNameLst>
                                      </p:cBhvr>
                                      <p:tavLst>
                                        <p:tav tm="0">
                                          <p:val>
                                            <p:strVal val="#ppt_w*0.70"/>
                                          </p:val>
                                        </p:tav>
                                        <p:tav tm="100000">
                                          <p:val>
                                            <p:strVal val="#ppt_w"/>
                                          </p:val>
                                        </p:tav>
                                      </p:tavLst>
                                    </p:anim>
                                    <p:anim calcmode="lin" valueType="num">
                                      <p:cBhvr>
                                        <p:cTn id="8" dur="1000" fill="hold"/>
                                        <p:tgtEl>
                                          <p:spTgt spid="107539"/>
                                        </p:tgtEl>
                                        <p:attrNameLst>
                                          <p:attrName>ppt_h</p:attrName>
                                        </p:attrNameLst>
                                      </p:cBhvr>
                                      <p:tavLst>
                                        <p:tav tm="0">
                                          <p:val>
                                            <p:strVal val="#ppt_h"/>
                                          </p:val>
                                        </p:tav>
                                        <p:tav tm="100000">
                                          <p:val>
                                            <p:strVal val="#ppt_h"/>
                                          </p:val>
                                        </p:tav>
                                      </p:tavLst>
                                    </p:anim>
                                    <p:animEffect transition="in" filter="fade">
                                      <p:cBhvr>
                                        <p:cTn id="9" dur="1000"/>
                                        <p:tgtEl>
                                          <p:spTgt spid="107539"/>
                                        </p:tgtEl>
                                      </p:cBhvr>
                                    </p:animEffect>
                                  </p:childTnLst>
                                </p:cTn>
                              </p:par>
                            </p:childTnLst>
                          </p:cTn>
                        </p:par>
                        <p:par>
                          <p:cTn id="10" fill="hold" nodeType="afterGroup">
                            <p:stCondLst>
                              <p:cond delay="1500"/>
                            </p:stCondLst>
                            <p:childTnLst>
                              <p:par>
                                <p:cTn id="11" presetID="55" presetClass="entr" presetSubtype="0" fill="hold" nodeType="afterEffect">
                                  <p:stCondLst>
                                    <p:cond delay="0"/>
                                  </p:stCondLst>
                                  <p:childTnLst>
                                    <p:set>
                                      <p:cBhvr>
                                        <p:cTn id="12" dur="1" fill="hold">
                                          <p:stCondLst>
                                            <p:cond delay="0"/>
                                          </p:stCondLst>
                                        </p:cTn>
                                        <p:tgtEl>
                                          <p:spTgt spid="107547"/>
                                        </p:tgtEl>
                                        <p:attrNameLst>
                                          <p:attrName>style.visibility</p:attrName>
                                        </p:attrNameLst>
                                      </p:cBhvr>
                                      <p:to>
                                        <p:strVal val="visible"/>
                                      </p:to>
                                    </p:set>
                                    <p:anim calcmode="lin" valueType="num">
                                      <p:cBhvr>
                                        <p:cTn id="13" dur="1000" fill="hold"/>
                                        <p:tgtEl>
                                          <p:spTgt spid="107547"/>
                                        </p:tgtEl>
                                        <p:attrNameLst>
                                          <p:attrName>ppt_w</p:attrName>
                                        </p:attrNameLst>
                                      </p:cBhvr>
                                      <p:tavLst>
                                        <p:tav tm="0">
                                          <p:val>
                                            <p:strVal val="#ppt_w*0.70"/>
                                          </p:val>
                                        </p:tav>
                                        <p:tav tm="100000">
                                          <p:val>
                                            <p:strVal val="#ppt_w"/>
                                          </p:val>
                                        </p:tav>
                                      </p:tavLst>
                                    </p:anim>
                                    <p:anim calcmode="lin" valueType="num">
                                      <p:cBhvr>
                                        <p:cTn id="14" dur="1000" fill="hold"/>
                                        <p:tgtEl>
                                          <p:spTgt spid="107547"/>
                                        </p:tgtEl>
                                        <p:attrNameLst>
                                          <p:attrName>ppt_h</p:attrName>
                                        </p:attrNameLst>
                                      </p:cBhvr>
                                      <p:tavLst>
                                        <p:tav tm="0">
                                          <p:val>
                                            <p:strVal val="#ppt_h"/>
                                          </p:val>
                                        </p:tav>
                                        <p:tav tm="100000">
                                          <p:val>
                                            <p:strVal val="#ppt_h"/>
                                          </p:val>
                                        </p:tav>
                                      </p:tavLst>
                                    </p:anim>
                                    <p:animEffect transition="in" filter="fade">
                                      <p:cBhvr>
                                        <p:cTn id="15" dur="1000"/>
                                        <p:tgtEl>
                                          <p:spTgt spid="107547"/>
                                        </p:tgtEl>
                                      </p:cBhvr>
                                    </p:animEffect>
                                  </p:childTnLst>
                                </p:cTn>
                              </p:par>
                            </p:childTnLst>
                          </p:cTn>
                        </p:par>
                        <p:par>
                          <p:cTn id="16" fill="hold" nodeType="afterGroup">
                            <p:stCondLst>
                              <p:cond delay="2500"/>
                            </p:stCondLst>
                            <p:childTnLst>
                              <p:par>
                                <p:cTn id="17" presetID="55" presetClass="entr" presetSubtype="0" fill="hold" nodeType="afterEffect">
                                  <p:stCondLst>
                                    <p:cond delay="1000"/>
                                  </p:stCondLst>
                                  <p:childTnLst>
                                    <p:set>
                                      <p:cBhvr>
                                        <p:cTn id="18" dur="1" fill="hold">
                                          <p:stCondLst>
                                            <p:cond delay="0"/>
                                          </p:stCondLst>
                                        </p:cTn>
                                        <p:tgtEl>
                                          <p:spTgt spid="107541"/>
                                        </p:tgtEl>
                                        <p:attrNameLst>
                                          <p:attrName>style.visibility</p:attrName>
                                        </p:attrNameLst>
                                      </p:cBhvr>
                                      <p:to>
                                        <p:strVal val="visible"/>
                                      </p:to>
                                    </p:set>
                                    <p:anim calcmode="lin" valueType="num">
                                      <p:cBhvr>
                                        <p:cTn id="19" dur="1000" fill="hold"/>
                                        <p:tgtEl>
                                          <p:spTgt spid="107541"/>
                                        </p:tgtEl>
                                        <p:attrNameLst>
                                          <p:attrName>ppt_w</p:attrName>
                                        </p:attrNameLst>
                                      </p:cBhvr>
                                      <p:tavLst>
                                        <p:tav tm="0">
                                          <p:val>
                                            <p:strVal val="#ppt_w*0.70"/>
                                          </p:val>
                                        </p:tav>
                                        <p:tav tm="100000">
                                          <p:val>
                                            <p:strVal val="#ppt_w"/>
                                          </p:val>
                                        </p:tav>
                                      </p:tavLst>
                                    </p:anim>
                                    <p:anim calcmode="lin" valueType="num">
                                      <p:cBhvr>
                                        <p:cTn id="20" dur="1000" fill="hold"/>
                                        <p:tgtEl>
                                          <p:spTgt spid="107541"/>
                                        </p:tgtEl>
                                        <p:attrNameLst>
                                          <p:attrName>ppt_h</p:attrName>
                                        </p:attrNameLst>
                                      </p:cBhvr>
                                      <p:tavLst>
                                        <p:tav tm="0">
                                          <p:val>
                                            <p:strVal val="#ppt_h"/>
                                          </p:val>
                                        </p:tav>
                                        <p:tav tm="100000">
                                          <p:val>
                                            <p:strVal val="#ppt_h"/>
                                          </p:val>
                                        </p:tav>
                                      </p:tavLst>
                                    </p:anim>
                                    <p:animEffect transition="in" filter="fade">
                                      <p:cBhvr>
                                        <p:cTn id="21" dur="1000"/>
                                        <p:tgtEl>
                                          <p:spTgt spid="107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57E031B-8704-40DB-A292-70DABF1A4455}"/>
              </a:ext>
            </a:extLst>
          </p:cNvPr>
          <p:cNvSpPr txBox="1">
            <a:spLocks noChangeArrowheads="1"/>
          </p:cNvSpPr>
          <p:nvPr/>
        </p:nvSpPr>
        <p:spPr bwMode="auto">
          <a:xfrm>
            <a:off x="1143000" y="1981200"/>
            <a:ext cx="7162800" cy="3668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Aa</a:t>
            </a:r>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p:txBody>
      </p:sp>
      <p:sp>
        <p:nvSpPr>
          <p:cNvPr id="113667" name="Rectangle 3">
            <a:extLst>
              <a:ext uri="{FF2B5EF4-FFF2-40B4-BE49-F238E27FC236}">
                <a16:creationId xmlns:a16="http://schemas.microsoft.com/office/drawing/2014/main" id="{A13DBCBC-D4D2-4B02-AC8C-7232A3877CCC}"/>
              </a:ext>
            </a:extLst>
          </p:cNvPr>
          <p:cNvSpPr>
            <a:spLocks noGrp="1" noChangeArrowheads="1"/>
          </p:cNvSpPr>
          <p:nvPr>
            <p:ph type="title" sz="quarter"/>
          </p:nvPr>
        </p:nvSpPr>
        <p:spPr/>
        <p:txBody>
          <a:bodyPr/>
          <a:lstStyle/>
          <a:p>
            <a:pPr eaLnBrk="1" hangingPunct="1">
              <a:defRPr/>
            </a:pPr>
            <a:r>
              <a:rPr lang="en-US" altLang="en-US"/>
              <a:t>How does the Signal Travel?</a:t>
            </a:r>
          </a:p>
        </p:txBody>
      </p:sp>
      <p:pic>
        <p:nvPicPr>
          <p:cNvPr id="23556" name="Picture 4" descr="digi_icon">
            <a:extLst>
              <a:ext uri="{FF2B5EF4-FFF2-40B4-BE49-F238E27FC236}">
                <a16:creationId xmlns:a16="http://schemas.microsoft.com/office/drawing/2014/main" id="{BE472CAD-55C2-4506-A77B-6BA22DB7F31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419600" y="2743200"/>
            <a:ext cx="29210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5" descr="car_icon">
            <a:extLst>
              <a:ext uri="{FF2B5EF4-FFF2-40B4-BE49-F238E27FC236}">
                <a16:creationId xmlns:a16="http://schemas.microsoft.com/office/drawing/2014/main" id="{B1E2C675-89A3-4D77-8F48-4E022A865A8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4876800"/>
            <a:ext cx="365125"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6" descr="van_icon">
            <a:extLst>
              <a:ext uri="{FF2B5EF4-FFF2-40B4-BE49-F238E27FC236}">
                <a16:creationId xmlns:a16="http://schemas.microsoft.com/office/drawing/2014/main" id="{312A14EB-1D62-41D7-8879-336B3ED3E3E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05200" y="4800600"/>
            <a:ext cx="328613"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9" name="Picture 7" descr="house_icon">
            <a:extLst>
              <a:ext uri="{FF2B5EF4-FFF2-40B4-BE49-F238E27FC236}">
                <a16:creationId xmlns:a16="http://schemas.microsoft.com/office/drawing/2014/main" id="{2979C621-4486-448A-AD79-605A9A46FBF4}"/>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248400" y="3810000"/>
            <a:ext cx="238125" cy="25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60" name="Picture 8" descr="jeep_icon">
            <a:extLst>
              <a:ext uri="{FF2B5EF4-FFF2-40B4-BE49-F238E27FC236}">
                <a16:creationId xmlns:a16="http://schemas.microsoft.com/office/drawing/2014/main" id="{2D137A32-599B-49DE-BDBB-9A4F1E241B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196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HFgateway_icon">
            <a:extLst>
              <a:ext uri="{FF2B5EF4-FFF2-40B4-BE49-F238E27FC236}">
                <a16:creationId xmlns:a16="http://schemas.microsoft.com/office/drawing/2014/main" id="{910D974A-1EE1-4593-8A29-6F163FD444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4384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house_yagi_icon">
            <a:extLst>
              <a:ext uri="{FF2B5EF4-FFF2-40B4-BE49-F238E27FC236}">
                <a16:creationId xmlns:a16="http://schemas.microsoft.com/office/drawing/2014/main" id="{3CD11351-4991-4576-93F0-5BE9A9DF80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8956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car_icon">
            <a:extLst>
              <a:ext uri="{FF2B5EF4-FFF2-40B4-BE49-F238E27FC236}">
                <a16:creationId xmlns:a16="http://schemas.microsoft.com/office/drawing/2014/main" id="{5573E500-D6D2-44E5-8931-0484EBDF2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car_icon">
            <a:extLst>
              <a:ext uri="{FF2B5EF4-FFF2-40B4-BE49-F238E27FC236}">
                <a16:creationId xmlns:a16="http://schemas.microsoft.com/office/drawing/2014/main" id="{C1325039-412B-456A-8DC9-CAF87B1A6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Line 13">
            <a:extLst>
              <a:ext uri="{FF2B5EF4-FFF2-40B4-BE49-F238E27FC236}">
                <a16:creationId xmlns:a16="http://schemas.microsoft.com/office/drawing/2014/main" id="{140F4351-C697-4164-98F9-2FED759C763B}"/>
              </a:ext>
            </a:extLst>
          </p:cNvPr>
          <p:cNvSpPr>
            <a:spLocks noChangeShapeType="1"/>
          </p:cNvSpPr>
          <p:nvPr/>
        </p:nvSpPr>
        <p:spPr bwMode="auto">
          <a:xfrm flipV="1">
            <a:off x="3886200" y="45720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8" name="Line 14">
            <a:extLst>
              <a:ext uri="{FF2B5EF4-FFF2-40B4-BE49-F238E27FC236}">
                <a16:creationId xmlns:a16="http://schemas.microsoft.com/office/drawing/2014/main" id="{1C7702F5-AE37-42C7-9725-4374001D979C}"/>
              </a:ext>
            </a:extLst>
          </p:cNvPr>
          <p:cNvSpPr>
            <a:spLocks noChangeShapeType="1"/>
          </p:cNvSpPr>
          <p:nvPr/>
        </p:nvSpPr>
        <p:spPr bwMode="auto">
          <a:xfrm flipV="1">
            <a:off x="3886200" y="4648200"/>
            <a:ext cx="685800" cy="2286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9" name="Line 15">
            <a:extLst>
              <a:ext uri="{FF2B5EF4-FFF2-40B4-BE49-F238E27FC236}">
                <a16:creationId xmlns:a16="http://schemas.microsoft.com/office/drawing/2014/main" id="{470BD7F8-8832-4835-99D4-DA3FE6E4B447}"/>
              </a:ext>
            </a:extLst>
          </p:cNvPr>
          <p:cNvSpPr>
            <a:spLocks noChangeShapeType="1"/>
          </p:cNvSpPr>
          <p:nvPr/>
        </p:nvSpPr>
        <p:spPr bwMode="auto">
          <a:xfrm flipH="1" flipV="1">
            <a:off x="4572000" y="3048000"/>
            <a:ext cx="228600" cy="12954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0" name="Line 16">
            <a:extLst>
              <a:ext uri="{FF2B5EF4-FFF2-40B4-BE49-F238E27FC236}">
                <a16:creationId xmlns:a16="http://schemas.microsoft.com/office/drawing/2014/main" id="{CCE9DD5D-ABA8-453E-9735-45EBE3CE0D72}"/>
              </a:ext>
            </a:extLst>
          </p:cNvPr>
          <p:cNvSpPr>
            <a:spLocks noChangeShapeType="1"/>
          </p:cNvSpPr>
          <p:nvPr/>
        </p:nvSpPr>
        <p:spPr bwMode="auto">
          <a:xfrm>
            <a:off x="4800600" y="2971800"/>
            <a:ext cx="1447800" cy="838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3569" name="Picture 17" descr="digi_icon">
            <a:extLst>
              <a:ext uri="{FF2B5EF4-FFF2-40B4-BE49-F238E27FC236}">
                <a16:creationId xmlns:a16="http://schemas.microsoft.com/office/drawing/2014/main" id="{FA31B664-3B64-4FF9-9660-043AD8A9A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768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Text Box 19">
            <a:extLst>
              <a:ext uri="{FF2B5EF4-FFF2-40B4-BE49-F238E27FC236}">
                <a16:creationId xmlns:a16="http://schemas.microsoft.com/office/drawing/2014/main" id="{14CFAEAE-E0CB-4793-9D15-86AF40069DD9}"/>
              </a:ext>
            </a:extLst>
          </p:cNvPr>
          <p:cNvSpPr txBox="1">
            <a:spLocks noChangeArrowheads="1"/>
          </p:cNvSpPr>
          <p:nvPr/>
        </p:nvSpPr>
        <p:spPr bwMode="auto">
          <a:xfrm>
            <a:off x="4953000" y="41148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b="1" dirty="0">
                <a:solidFill>
                  <a:schemeClr val="bg1"/>
                </a:solidFill>
              </a:rPr>
              <a:t>Direct and </a:t>
            </a:r>
            <a:r>
              <a:rPr lang="en-US" altLang="en-US" b="1" dirty="0" err="1">
                <a:solidFill>
                  <a:schemeClr val="bg1"/>
                </a:solidFill>
              </a:rPr>
              <a:t>DigiPeaters</a:t>
            </a:r>
            <a:endParaRPr lang="en-US" altLang="en-US" b="1" dirty="0">
              <a:solidFill>
                <a:schemeClr val="bg1"/>
              </a:solidFill>
            </a:endParaRPr>
          </a:p>
        </p:txBody>
      </p:sp>
      <p:sp>
        <p:nvSpPr>
          <p:cNvPr id="113684" name="Line 20">
            <a:extLst>
              <a:ext uri="{FF2B5EF4-FFF2-40B4-BE49-F238E27FC236}">
                <a16:creationId xmlns:a16="http://schemas.microsoft.com/office/drawing/2014/main" id="{B2DFBB31-7A71-45BF-976B-AC18DE23E72C}"/>
              </a:ext>
            </a:extLst>
          </p:cNvPr>
          <p:cNvSpPr>
            <a:spLocks noChangeShapeType="1"/>
          </p:cNvSpPr>
          <p:nvPr/>
        </p:nvSpPr>
        <p:spPr bwMode="auto">
          <a:xfrm>
            <a:off x="4800600" y="2819400"/>
            <a:ext cx="1600200" cy="2286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5" name="Line 21">
            <a:extLst>
              <a:ext uri="{FF2B5EF4-FFF2-40B4-BE49-F238E27FC236}">
                <a16:creationId xmlns:a16="http://schemas.microsoft.com/office/drawing/2014/main" id="{2050EA6A-E373-4FED-8D9F-1B320A65DB45}"/>
              </a:ext>
            </a:extLst>
          </p:cNvPr>
          <p:cNvSpPr>
            <a:spLocks noChangeShapeType="1"/>
          </p:cNvSpPr>
          <p:nvPr/>
        </p:nvSpPr>
        <p:spPr bwMode="auto">
          <a:xfrm flipH="1">
            <a:off x="3352800" y="2971800"/>
            <a:ext cx="990600" cy="7620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6" name="Line 22">
            <a:extLst>
              <a:ext uri="{FF2B5EF4-FFF2-40B4-BE49-F238E27FC236}">
                <a16:creationId xmlns:a16="http://schemas.microsoft.com/office/drawing/2014/main" id="{AA5DBA89-3EFB-4D64-8AF7-11F77B9B6D78}"/>
              </a:ext>
            </a:extLst>
          </p:cNvPr>
          <p:cNvSpPr>
            <a:spLocks noChangeShapeType="1"/>
          </p:cNvSpPr>
          <p:nvPr/>
        </p:nvSpPr>
        <p:spPr bwMode="auto">
          <a:xfrm flipH="1">
            <a:off x="2590800" y="4876800"/>
            <a:ext cx="838200" cy="76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87" name="Line 23">
            <a:extLst>
              <a:ext uri="{FF2B5EF4-FFF2-40B4-BE49-F238E27FC236}">
                <a16:creationId xmlns:a16="http://schemas.microsoft.com/office/drawing/2014/main" id="{1A7F7FAF-04CB-4F9E-A391-970EDE441707}"/>
              </a:ext>
            </a:extLst>
          </p:cNvPr>
          <p:cNvSpPr>
            <a:spLocks noChangeShapeType="1"/>
          </p:cNvSpPr>
          <p:nvPr/>
        </p:nvSpPr>
        <p:spPr bwMode="auto">
          <a:xfrm flipH="1" flipV="1">
            <a:off x="1981200" y="4495800"/>
            <a:ext cx="228600" cy="3810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13678"/>
                                        </p:tgtEl>
                                        <p:attrNameLst>
                                          <p:attrName>style.visibility</p:attrName>
                                        </p:attrNameLst>
                                      </p:cBhvr>
                                      <p:to>
                                        <p:strVal val="visible"/>
                                      </p:to>
                                    </p:set>
                                    <p:anim calcmode="lin" valueType="num">
                                      <p:cBhvr>
                                        <p:cTn id="7" dur="1000" fill="hold"/>
                                        <p:tgtEl>
                                          <p:spTgt spid="113678"/>
                                        </p:tgtEl>
                                        <p:attrNameLst>
                                          <p:attrName>ppt_w</p:attrName>
                                        </p:attrNameLst>
                                      </p:cBhvr>
                                      <p:tavLst>
                                        <p:tav tm="0">
                                          <p:val>
                                            <p:strVal val="#ppt_w*0.70"/>
                                          </p:val>
                                        </p:tav>
                                        <p:tav tm="100000">
                                          <p:val>
                                            <p:strVal val="#ppt_w"/>
                                          </p:val>
                                        </p:tav>
                                      </p:tavLst>
                                    </p:anim>
                                    <p:anim calcmode="lin" valueType="num">
                                      <p:cBhvr>
                                        <p:cTn id="8" dur="1000" fill="hold"/>
                                        <p:tgtEl>
                                          <p:spTgt spid="113678"/>
                                        </p:tgtEl>
                                        <p:attrNameLst>
                                          <p:attrName>ppt_h</p:attrName>
                                        </p:attrNameLst>
                                      </p:cBhvr>
                                      <p:tavLst>
                                        <p:tav tm="0">
                                          <p:val>
                                            <p:strVal val="#ppt_h"/>
                                          </p:val>
                                        </p:tav>
                                        <p:tav tm="100000">
                                          <p:val>
                                            <p:strVal val="#ppt_h"/>
                                          </p:val>
                                        </p:tav>
                                      </p:tavLst>
                                    </p:anim>
                                    <p:animEffect transition="in" filter="fade">
                                      <p:cBhvr>
                                        <p:cTn id="9" dur="1000"/>
                                        <p:tgtEl>
                                          <p:spTgt spid="113678"/>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3686"/>
                                        </p:tgtEl>
                                        <p:attrNameLst>
                                          <p:attrName>style.visibility</p:attrName>
                                        </p:attrNameLst>
                                      </p:cBhvr>
                                      <p:to>
                                        <p:strVal val="visible"/>
                                      </p:to>
                                    </p:set>
                                    <p:anim calcmode="lin" valueType="num">
                                      <p:cBhvr>
                                        <p:cTn id="13" dur="1000" fill="hold"/>
                                        <p:tgtEl>
                                          <p:spTgt spid="113686"/>
                                        </p:tgtEl>
                                        <p:attrNameLst>
                                          <p:attrName>ppt_w</p:attrName>
                                        </p:attrNameLst>
                                      </p:cBhvr>
                                      <p:tavLst>
                                        <p:tav tm="0">
                                          <p:val>
                                            <p:strVal val="#ppt_w*0.70"/>
                                          </p:val>
                                        </p:tav>
                                        <p:tav tm="100000">
                                          <p:val>
                                            <p:strVal val="#ppt_w"/>
                                          </p:val>
                                        </p:tav>
                                      </p:tavLst>
                                    </p:anim>
                                    <p:anim calcmode="lin" valueType="num">
                                      <p:cBhvr>
                                        <p:cTn id="14" dur="1000" fill="hold"/>
                                        <p:tgtEl>
                                          <p:spTgt spid="113686"/>
                                        </p:tgtEl>
                                        <p:attrNameLst>
                                          <p:attrName>ppt_h</p:attrName>
                                        </p:attrNameLst>
                                      </p:cBhvr>
                                      <p:tavLst>
                                        <p:tav tm="0">
                                          <p:val>
                                            <p:strVal val="#ppt_h"/>
                                          </p:val>
                                        </p:tav>
                                        <p:tav tm="100000">
                                          <p:val>
                                            <p:strVal val="#ppt_h"/>
                                          </p:val>
                                        </p:tav>
                                      </p:tavLst>
                                    </p:anim>
                                    <p:animEffect transition="in" filter="fade">
                                      <p:cBhvr>
                                        <p:cTn id="15" dur="1000"/>
                                        <p:tgtEl>
                                          <p:spTgt spid="113686"/>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113679"/>
                                        </p:tgtEl>
                                        <p:attrNameLst>
                                          <p:attrName>style.visibility</p:attrName>
                                        </p:attrNameLst>
                                      </p:cBhvr>
                                      <p:to>
                                        <p:strVal val="visible"/>
                                      </p:to>
                                    </p:set>
                                    <p:anim calcmode="lin" valueType="num">
                                      <p:cBhvr>
                                        <p:cTn id="19" dur="1000" fill="hold"/>
                                        <p:tgtEl>
                                          <p:spTgt spid="113679"/>
                                        </p:tgtEl>
                                        <p:attrNameLst>
                                          <p:attrName>ppt_w</p:attrName>
                                        </p:attrNameLst>
                                      </p:cBhvr>
                                      <p:tavLst>
                                        <p:tav tm="0">
                                          <p:val>
                                            <p:strVal val="#ppt_w*0.70"/>
                                          </p:val>
                                        </p:tav>
                                        <p:tav tm="100000">
                                          <p:val>
                                            <p:strVal val="#ppt_w"/>
                                          </p:val>
                                        </p:tav>
                                      </p:tavLst>
                                    </p:anim>
                                    <p:anim calcmode="lin" valueType="num">
                                      <p:cBhvr>
                                        <p:cTn id="20" dur="1000" fill="hold"/>
                                        <p:tgtEl>
                                          <p:spTgt spid="113679"/>
                                        </p:tgtEl>
                                        <p:attrNameLst>
                                          <p:attrName>ppt_h</p:attrName>
                                        </p:attrNameLst>
                                      </p:cBhvr>
                                      <p:tavLst>
                                        <p:tav tm="0">
                                          <p:val>
                                            <p:strVal val="#ppt_h"/>
                                          </p:val>
                                        </p:tav>
                                        <p:tav tm="100000">
                                          <p:val>
                                            <p:strVal val="#ppt_h"/>
                                          </p:val>
                                        </p:tav>
                                      </p:tavLst>
                                    </p:anim>
                                    <p:animEffect transition="in" filter="fade">
                                      <p:cBhvr>
                                        <p:cTn id="21" dur="1000"/>
                                        <p:tgtEl>
                                          <p:spTgt spid="113679"/>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113685"/>
                                        </p:tgtEl>
                                        <p:attrNameLst>
                                          <p:attrName>style.visibility</p:attrName>
                                        </p:attrNameLst>
                                      </p:cBhvr>
                                      <p:to>
                                        <p:strVal val="visible"/>
                                      </p:to>
                                    </p:set>
                                    <p:anim calcmode="lin" valueType="num">
                                      <p:cBhvr>
                                        <p:cTn id="25" dur="1000" fill="hold"/>
                                        <p:tgtEl>
                                          <p:spTgt spid="113685"/>
                                        </p:tgtEl>
                                        <p:attrNameLst>
                                          <p:attrName>ppt_w</p:attrName>
                                        </p:attrNameLst>
                                      </p:cBhvr>
                                      <p:tavLst>
                                        <p:tav tm="0">
                                          <p:val>
                                            <p:strVal val="#ppt_w*0.70"/>
                                          </p:val>
                                        </p:tav>
                                        <p:tav tm="100000">
                                          <p:val>
                                            <p:strVal val="#ppt_w"/>
                                          </p:val>
                                        </p:tav>
                                      </p:tavLst>
                                    </p:anim>
                                    <p:anim calcmode="lin" valueType="num">
                                      <p:cBhvr>
                                        <p:cTn id="26" dur="1000" fill="hold"/>
                                        <p:tgtEl>
                                          <p:spTgt spid="113685"/>
                                        </p:tgtEl>
                                        <p:attrNameLst>
                                          <p:attrName>ppt_h</p:attrName>
                                        </p:attrNameLst>
                                      </p:cBhvr>
                                      <p:tavLst>
                                        <p:tav tm="0">
                                          <p:val>
                                            <p:strVal val="#ppt_h"/>
                                          </p:val>
                                        </p:tav>
                                        <p:tav tm="100000">
                                          <p:val>
                                            <p:strVal val="#ppt_h"/>
                                          </p:val>
                                        </p:tav>
                                      </p:tavLst>
                                    </p:anim>
                                    <p:animEffect transition="in" filter="fade">
                                      <p:cBhvr>
                                        <p:cTn id="27" dur="1000"/>
                                        <p:tgtEl>
                                          <p:spTgt spid="113685"/>
                                        </p:tgtEl>
                                      </p:cBhvr>
                                    </p:animEffect>
                                  </p:childTnLst>
                                </p:cTn>
                              </p:par>
                            </p:childTnLst>
                          </p:cTn>
                        </p:par>
                        <p:par>
                          <p:cTn id="28" fill="hold" nodeType="afterGroup">
                            <p:stCondLst>
                              <p:cond delay="4000"/>
                            </p:stCondLst>
                            <p:childTnLst>
                              <p:par>
                                <p:cTn id="29" presetID="55" presetClass="entr" presetSubtype="0" fill="hold" nodeType="afterEffect">
                                  <p:stCondLst>
                                    <p:cond delay="0"/>
                                  </p:stCondLst>
                                  <p:childTnLst>
                                    <p:set>
                                      <p:cBhvr>
                                        <p:cTn id="30" dur="1" fill="hold">
                                          <p:stCondLst>
                                            <p:cond delay="0"/>
                                          </p:stCondLst>
                                        </p:cTn>
                                        <p:tgtEl>
                                          <p:spTgt spid="113687"/>
                                        </p:tgtEl>
                                        <p:attrNameLst>
                                          <p:attrName>style.visibility</p:attrName>
                                        </p:attrNameLst>
                                      </p:cBhvr>
                                      <p:to>
                                        <p:strVal val="visible"/>
                                      </p:to>
                                    </p:set>
                                    <p:anim calcmode="lin" valueType="num">
                                      <p:cBhvr>
                                        <p:cTn id="31" dur="1000" fill="hold"/>
                                        <p:tgtEl>
                                          <p:spTgt spid="113687"/>
                                        </p:tgtEl>
                                        <p:attrNameLst>
                                          <p:attrName>ppt_w</p:attrName>
                                        </p:attrNameLst>
                                      </p:cBhvr>
                                      <p:tavLst>
                                        <p:tav tm="0">
                                          <p:val>
                                            <p:strVal val="#ppt_w*0.70"/>
                                          </p:val>
                                        </p:tav>
                                        <p:tav tm="100000">
                                          <p:val>
                                            <p:strVal val="#ppt_w"/>
                                          </p:val>
                                        </p:tav>
                                      </p:tavLst>
                                    </p:anim>
                                    <p:anim calcmode="lin" valueType="num">
                                      <p:cBhvr>
                                        <p:cTn id="32" dur="1000" fill="hold"/>
                                        <p:tgtEl>
                                          <p:spTgt spid="113687"/>
                                        </p:tgtEl>
                                        <p:attrNameLst>
                                          <p:attrName>ppt_h</p:attrName>
                                        </p:attrNameLst>
                                      </p:cBhvr>
                                      <p:tavLst>
                                        <p:tav tm="0">
                                          <p:val>
                                            <p:strVal val="#ppt_h"/>
                                          </p:val>
                                        </p:tav>
                                        <p:tav tm="100000">
                                          <p:val>
                                            <p:strVal val="#ppt_h"/>
                                          </p:val>
                                        </p:tav>
                                      </p:tavLst>
                                    </p:anim>
                                    <p:animEffect transition="in" filter="fade">
                                      <p:cBhvr>
                                        <p:cTn id="33" dur="1000"/>
                                        <p:tgtEl>
                                          <p:spTgt spid="113687"/>
                                        </p:tgtEl>
                                      </p:cBhvr>
                                    </p:animEffect>
                                  </p:childTnLst>
                                </p:cTn>
                              </p:par>
                            </p:childTnLst>
                          </p:cTn>
                        </p:par>
                        <p:par>
                          <p:cTn id="34" fill="hold" nodeType="afterGroup">
                            <p:stCondLst>
                              <p:cond delay="5000"/>
                            </p:stCondLst>
                            <p:childTnLst>
                              <p:par>
                                <p:cTn id="35" presetID="55" presetClass="entr" presetSubtype="0" fill="hold" nodeType="afterEffect">
                                  <p:stCondLst>
                                    <p:cond delay="0"/>
                                  </p:stCondLst>
                                  <p:childTnLst>
                                    <p:set>
                                      <p:cBhvr>
                                        <p:cTn id="36" dur="1" fill="hold">
                                          <p:stCondLst>
                                            <p:cond delay="0"/>
                                          </p:stCondLst>
                                        </p:cTn>
                                        <p:tgtEl>
                                          <p:spTgt spid="113684"/>
                                        </p:tgtEl>
                                        <p:attrNameLst>
                                          <p:attrName>style.visibility</p:attrName>
                                        </p:attrNameLst>
                                      </p:cBhvr>
                                      <p:to>
                                        <p:strVal val="visible"/>
                                      </p:to>
                                    </p:set>
                                    <p:anim calcmode="lin" valueType="num">
                                      <p:cBhvr>
                                        <p:cTn id="37" dur="1000" fill="hold"/>
                                        <p:tgtEl>
                                          <p:spTgt spid="113684"/>
                                        </p:tgtEl>
                                        <p:attrNameLst>
                                          <p:attrName>ppt_w</p:attrName>
                                        </p:attrNameLst>
                                      </p:cBhvr>
                                      <p:tavLst>
                                        <p:tav tm="0">
                                          <p:val>
                                            <p:strVal val="#ppt_w*0.70"/>
                                          </p:val>
                                        </p:tav>
                                        <p:tav tm="100000">
                                          <p:val>
                                            <p:strVal val="#ppt_w"/>
                                          </p:val>
                                        </p:tav>
                                      </p:tavLst>
                                    </p:anim>
                                    <p:anim calcmode="lin" valueType="num">
                                      <p:cBhvr>
                                        <p:cTn id="38" dur="1000" fill="hold"/>
                                        <p:tgtEl>
                                          <p:spTgt spid="113684"/>
                                        </p:tgtEl>
                                        <p:attrNameLst>
                                          <p:attrName>ppt_h</p:attrName>
                                        </p:attrNameLst>
                                      </p:cBhvr>
                                      <p:tavLst>
                                        <p:tav tm="0">
                                          <p:val>
                                            <p:strVal val="#ppt_h"/>
                                          </p:val>
                                        </p:tav>
                                        <p:tav tm="100000">
                                          <p:val>
                                            <p:strVal val="#ppt_h"/>
                                          </p:val>
                                        </p:tav>
                                      </p:tavLst>
                                    </p:anim>
                                    <p:animEffect transition="in" filter="fade">
                                      <p:cBhvr>
                                        <p:cTn id="39" dur="1000"/>
                                        <p:tgtEl>
                                          <p:spTgt spid="113684"/>
                                        </p:tgtEl>
                                      </p:cBhvr>
                                    </p:animEffect>
                                  </p:childTnLst>
                                </p:cTn>
                              </p:par>
                            </p:childTnLst>
                          </p:cTn>
                        </p:par>
                        <p:par>
                          <p:cTn id="40" fill="hold" nodeType="afterGroup">
                            <p:stCondLst>
                              <p:cond delay="6000"/>
                            </p:stCondLst>
                            <p:childTnLst>
                              <p:par>
                                <p:cTn id="41" presetID="55" presetClass="entr" presetSubtype="0" fill="hold" nodeType="afterEffect">
                                  <p:stCondLst>
                                    <p:cond delay="0"/>
                                  </p:stCondLst>
                                  <p:childTnLst>
                                    <p:set>
                                      <p:cBhvr>
                                        <p:cTn id="42" dur="1" fill="hold">
                                          <p:stCondLst>
                                            <p:cond delay="0"/>
                                          </p:stCondLst>
                                        </p:cTn>
                                        <p:tgtEl>
                                          <p:spTgt spid="113680"/>
                                        </p:tgtEl>
                                        <p:attrNameLst>
                                          <p:attrName>style.visibility</p:attrName>
                                        </p:attrNameLst>
                                      </p:cBhvr>
                                      <p:to>
                                        <p:strVal val="visible"/>
                                      </p:to>
                                    </p:set>
                                    <p:anim calcmode="lin" valueType="num">
                                      <p:cBhvr>
                                        <p:cTn id="43" dur="1000" fill="hold"/>
                                        <p:tgtEl>
                                          <p:spTgt spid="113680"/>
                                        </p:tgtEl>
                                        <p:attrNameLst>
                                          <p:attrName>ppt_w</p:attrName>
                                        </p:attrNameLst>
                                      </p:cBhvr>
                                      <p:tavLst>
                                        <p:tav tm="0">
                                          <p:val>
                                            <p:strVal val="#ppt_w*0.70"/>
                                          </p:val>
                                        </p:tav>
                                        <p:tav tm="100000">
                                          <p:val>
                                            <p:strVal val="#ppt_w"/>
                                          </p:val>
                                        </p:tav>
                                      </p:tavLst>
                                    </p:anim>
                                    <p:anim calcmode="lin" valueType="num">
                                      <p:cBhvr>
                                        <p:cTn id="44" dur="1000" fill="hold"/>
                                        <p:tgtEl>
                                          <p:spTgt spid="113680"/>
                                        </p:tgtEl>
                                        <p:attrNameLst>
                                          <p:attrName>ppt_h</p:attrName>
                                        </p:attrNameLst>
                                      </p:cBhvr>
                                      <p:tavLst>
                                        <p:tav tm="0">
                                          <p:val>
                                            <p:strVal val="#ppt_h"/>
                                          </p:val>
                                        </p:tav>
                                        <p:tav tm="100000">
                                          <p:val>
                                            <p:strVal val="#ppt_h"/>
                                          </p:val>
                                        </p:tav>
                                      </p:tavLst>
                                    </p:anim>
                                    <p:animEffect transition="in" filter="fade">
                                      <p:cBhvr>
                                        <p:cTn id="45" dur="1000"/>
                                        <p:tgtEl>
                                          <p:spTgt spid="113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679BBE07-DBA3-4BEF-9B67-153E088E10FA}"/>
              </a:ext>
            </a:extLst>
          </p:cNvPr>
          <p:cNvSpPr txBox="1">
            <a:spLocks noChangeArrowheads="1"/>
          </p:cNvSpPr>
          <p:nvPr/>
        </p:nvSpPr>
        <p:spPr bwMode="auto">
          <a:xfrm>
            <a:off x="1143000" y="1981200"/>
            <a:ext cx="7162800" cy="3668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Aa</a:t>
            </a:r>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p:txBody>
      </p:sp>
      <p:sp>
        <p:nvSpPr>
          <p:cNvPr id="114691" name="Rectangle 3">
            <a:extLst>
              <a:ext uri="{FF2B5EF4-FFF2-40B4-BE49-F238E27FC236}">
                <a16:creationId xmlns:a16="http://schemas.microsoft.com/office/drawing/2014/main" id="{D610BA5B-1C96-4BEB-884F-20E5642F94C7}"/>
              </a:ext>
            </a:extLst>
          </p:cNvPr>
          <p:cNvSpPr>
            <a:spLocks noGrp="1" noChangeArrowheads="1"/>
          </p:cNvSpPr>
          <p:nvPr>
            <p:ph type="title" sz="quarter"/>
          </p:nvPr>
        </p:nvSpPr>
        <p:spPr/>
        <p:txBody>
          <a:bodyPr/>
          <a:lstStyle/>
          <a:p>
            <a:pPr eaLnBrk="1" hangingPunct="1">
              <a:defRPr/>
            </a:pPr>
            <a:r>
              <a:rPr lang="en-US" altLang="en-US"/>
              <a:t>How does the Signal Travel?</a:t>
            </a:r>
          </a:p>
        </p:txBody>
      </p:sp>
      <p:pic>
        <p:nvPicPr>
          <p:cNvPr id="24580" name="Picture 4" descr="digi_icon">
            <a:extLst>
              <a:ext uri="{FF2B5EF4-FFF2-40B4-BE49-F238E27FC236}">
                <a16:creationId xmlns:a16="http://schemas.microsoft.com/office/drawing/2014/main" id="{D9D65EC1-0366-4B36-B455-4808ADE156C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419600" y="2743200"/>
            <a:ext cx="29210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car_icon">
            <a:extLst>
              <a:ext uri="{FF2B5EF4-FFF2-40B4-BE49-F238E27FC236}">
                <a16:creationId xmlns:a16="http://schemas.microsoft.com/office/drawing/2014/main" id="{1E907116-B781-4DA4-A86F-F5996435F5A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4876800"/>
            <a:ext cx="365125"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6" descr="van_icon">
            <a:extLst>
              <a:ext uri="{FF2B5EF4-FFF2-40B4-BE49-F238E27FC236}">
                <a16:creationId xmlns:a16="http://schemas.microsoft.com/office/drawing/2014/main" id="{6307919F-47E6-4A8C-9CD7-39E3136F218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05200" y="4800600"/>
            <a:ext cx="328613"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7" descr="house_icon">
            <a:extLst>
              <a:ext uri="{FF2B5EF4-FFF2-40B4-BE49-F238E27FC236}">
                <a16:creationId xmlns:a16="http://schemas.microsoft.com/office/drawing/2014/main" id="{3585EA4F-A2ED-419C-B956-168EDDC3AE1A}"/>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248400" y="3810000"/>
            <a:ext cx="238125" cy="25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4" name="Picture 8" descr="jeep_icon">
            <a:extLst>
              <a:ext uri="{FF2B5EF4-FFF2-40B4-BE49-F238E27FC236}">
                <a16:creationId xmlns:a16="http://schemas.microsoft.com/office/drawing/2014/main" id="{40EC6A3E-BC88-48CE-9CBE-8A2B3B4F5F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196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HFgateway_icon">
            <a:extLst>
              <a:ext uri="{FF2B5EF4-FFF2-40B4-BE49-F238E27FC236}">
                <a16:creationId xmlns:a16="http://schemas.microsoft.com/office/drawing/2014/main" id="{BD1959FE-C273-4F2D-8AB1-646473630B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4384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house_yagi_icon">
            <a:extLst>
              <a:ext uri="{FF2B5EF4-FFF2-40B4-BE49-F238E27FC236}">
                <a16:creationId xmlns:a16="http://schemas.microsoft.com/office/drawing/2014/main" id="{581D17CB-BA4B-4A32-B392-62FAFA3BFD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8956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car_icon">
            <a:extLst>
              <a:ext uri="{FF2B5EF4-FFF2-40B4-BE49-F238E27FC236}">
                <a16:creationId xmlns:a16="http://schemas.microsoft.com/office/drawing/2014/main" id="{1262A197-F2F5-47B0-ADA8-6C730C59F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car_icon">
            <a:extLst>
              <a:ext uri="{FF2B5EF4-FFF2-40B4-BE49-F238E27FC236}">
                <a16:creationId xmlns:a16="http://schemas.microsoft.com/office/drawing/2014/main" id="{D7649EB0-47CE-499B-B8C0-6206646E8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Line 13">
            <a:extLst>
              <a:ext uri="{FF2B5EF4-FFF2-40B4-BE49-F238E27FC236}">
                <a16:creationId xmlns:a16="http://schemas.microsoft.com/office/drawing/2014/main" id="{E911B5DC-7E3A-4CE2-A0C6-47CFD36C2A22}"/>
              </a:ext>
            </a:extLst>
          </p:cNvPr>
          <p:cNvSpPr>
            <a:spLocks noChangeShapeType="1"/>
          </p:cNvSpPr>
          <p:nvPr/>
        </p:nvSpPr>
        <p:spPr bwMode="auto">
          <a:xfrm flipV="1">
            <a:off x="3886200" y="3048000"/>
            <a:ext cx="6096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2" name="Line 14">
            <a:extLst>
              <a:ext uri="{FF2B5EF4-FFF2-40B4-BE49-F238E27FC236}">
                <a16:creationId xmlns:a16="http://schemas.microsoft.com/office/drawing/2014/main" id="{C28E312D-C7F6-4F92-90BA-E2F5CB535024}"/>
              </a:ext>
            </a:extLst>
          </p:cNvPr>
          <p:cNvSpPr>
            <a:spLocks noChangeShapeType="1"/>
          </p:cNvSpPr>
          <p:nvPr/>
        </p:nvSpPr>
        <p:spPr bwMode="auto">
          <a:xfrm flipV="1">
            <a:off x="3886200" y="3124200"/>
            <a:ext cx="609600" cy="17526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4" name="Line 16">
            <a:extLst>
              <a:ext uri="{FF2B5EF4-FFF2-40B4-BE49-F238E27FC236}">
                <a16:creationId xmlns:a16="http://schemas.microsoft.com/office/drawing/2014/main" id="{60A55624-A9DC-4D0D-84C3-DD72A90E6531}"/>
              </a:ext>
            </a:extLst>
          </p:cNvPr>
          <p:cNvSpPr>
            <a:spLocks noChangeShapeType="1"/>
          </p:cNvSpPr>
          <p:nvPr/>
        </p:nvSpPr>
        <p:spPr bwMode="auto">
          <a:xfrm>
            <a:off x="4648200" y="3200400"/>
            <a:ext cx="152400" cy="11430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592" name="Picture 17" descr="digi_icon">
            <a:extLst>
              <a:ext uri="{FF2B5EF4-FFF2-40B4-BE49-F238E27FC236}">
                <a16:creationId xmlns:a16="http://schemas.microsoft.com/office/drawing/2014/main" id="{DC82D924-A025-4A74-822B-86685D469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768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Text Box 18">
            <a:extLst>
              <a:ext uri="{FF2B5EF4-FFF2-40B4-BE49-F238E27FC236}">
                <a16:creationId xmlns:a16="http://schemas.microsoft.com/office/drawing/2014/main" id="{FC2A92CE-FC84-4591-8B27-E7743BCAA406}"/>
              </a:ext>
            </a:extLst>
          </p:cNvPr>
          <p:cNvSpPr txBox="1">
            <a:spLocks noChangeArrowheads="1"/>
          </p:cNvSpPr>
          <p:nvPr/>
        </p:nvSpPr>
        <p:spPr bwMode="auto">
          <a:xfrm>
            <a:off x="4800600" y="22098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b="1">
                <a:solidFill>
                  <a:schemeClr val="bg1"/>
                </a:solidFill>
              </a:rPr>
              <a:t>Straight through the DigiPeater</a:t>
            </a:r>
          </a:p>
        </p:txBody>
      </p:sp>
      <p:sp>
        <p:nvSpPr>
          <p:cNvPr id="114707" name="Line 19">
            <a:extLst>
              <a:ext uri="{FF2B5EF4-FFF2-40B4-BE49-F238E27FC236}">
                <a16:creationId xmlns:a16="http://schemas.microsoft.com/office/drawing/2014/main" id="{33F7C2AD-3D22-4723-9427-B976B505E118}"/>
              </a:ext>
            </a:extLst>
          </p:cNvPr>
          <p:cNvSpPr>
            <a:spLocks noChangeShapeType="1"/>
          </p:cNvSpPr>
          <p:nvPr/>
        </p:nvSpPr>
        <p:spPr bwMode="auto">
          <a:xfrm flipH="1" flipV="1">
            <a:off x="1981200" y="4419600"/>
            <a:ext cx="228600" cy="457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8" name="Line 20">
            <a:extLst>
              <a:ext uri="{FF2B5EF4-FFF2-40B4-BE49-F238E27FC236}">
                <a16:creationId xmlns:a16="http://schemas.microsoft.com/office/drawing/2014/main" id="{6DB09291-EE1E-4F3A-8F6C-9D1632B68638}"/>
              </a:ext>
            </a:extLst>
          </p:cNvPr>
          <p:cNvSpPr>
            <a:spLocks noChangeShapeType="1"/>
          </p:cNvSpPr>
          <p:nvPr/>
        </p:nvSpPr>
        <p:spPr bwMode="auto">
          <a:xfrm flipH="1">
            <a:off x="2590800" y="4953000"/>
            <a:ext cx="838200" cy="76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9" name="Line 21">
            <a:extLst>
              <a:ext uri="{FF2B5EF4-FFF2-40B4-BE49-F238E27FC236}">
                <a16:creationId xmlns:a16="http://schemas.microsoft.com/office/drawing/2014/main" id="{BA685C4B-DD5E-47B8-BCEF-C9274323C17D}"/>
              </a:ext>
            </a:extLst>
          </p:cNvPr>
          <p:cNvSpPr>
            <a:spLocks noChangeShapeType="1"/>
          </p:cNvSpPr>
          <p:nvPr/>
        </p:nvSpPr>
        <p:spPr bwMode="auto">
          <a:xfrm flipV="1">
            <a:off x="2438400" y="4038600"/>
            <a:ext cx="609600" cy="838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0" name="Line 22">
            <a:extLst>
              <a:ext uri="{FF2B5EF4-FFF2-40B4-BE49-F238E27FC236}">
                <a16:creationId xmlns:a16="http://schemas.microsoft.com/office/drawing/2014/main" id="{1C0B66C5-1110-4890-80BB-8ED8EF3C6D22}"/>
              </a:ext>
            </a:extLst>
          </p:cNvPr>
          <p:cNvSpPr>
            <a:spLocks noChangeShapeType="1"/>
          </p:cNvSpPr>
          <p:nvPr/>
        </p:nvSpPr>
        <p:spPr bwMode="auto">
          <a:xfrm>
            <a:off x="4724400" y="2895600"/>
            <a:ext cx="1676400" cy="2286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1" name="Line 23">
            <a:extLst>
              <a:ext uri="{FF2B5EF4-FFF2-40B4-BE49-F238E27FC236}">
                <a16:creationId xmlns:a16="http://schemas.microsoft.com/office/drawing/2014/main" id="{AF1EBC86-7431-4DEA-9016-5398B9BBDE79}"/>
              </a:ext>
            </a:extLst>
          </p:cNvPr>
          <p:cNvSpPr>
            <a:spLocks noChangeShapeType="1"/>
          </p:cNvSpPr>
          <p:nvPr/>
        </p:nvSpPr>
        <p:spPr bwMode="auto">
          <a:xfrm>
            <a:off x="4724400" y="3124200"/>
            <a:ext cx="1066800" cy="16764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2" name="Line 24">
            <a:extLst>
              <a:ext uri="{FF2B5EF4-FFF2-40B4-BE49-F238E27FC236}">
                <a16:creationId xmlns:a16="http://schemas.microsoft.com/office/drawing/2014/main" id="{B5366A6A-DDFA-44A1-AB00-70C6B0FEA835}"/>
              </a:ext>
            </a:extLst>
          </p:cNvPr>
          <p:cNvSpPr>
            <a:spLocks noChangeShapeType="1"/>
          </p:cNvSpPr>
          <p:nvPr/>
        </p:nvSpPr>
        <p:spPr bwMode="auto">
          <a:xfrm>
            <a:off x="4800600" y="3048000"/>
            <a:ext cx="1447800" cy="7620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14702"/>
                                        </p:tgtEl>
                                        <p:attrNameLst>
                                          <p:attrName>style.visibility</p:attrName>
                                        </p:attrNameLst>
                                      </p:cBhvr>
                                      <p:to>
                                        <p:strVal val="visible"/>
                                      </p:to>
                                    </p:set>
                                    <p:anim calcmode="lin" valueType="num">
                                      <p:cBhvr>
                                        <p:cTn id="7" dur="1000" fill="hold"/>
                                        <p:tgtEl>
                                          <p:spTgt spid="114702"/>
                                        </p:tgtEl>
                                        <p:attrNameLst>
                                          <p:attrName>ppt_w</p:attrName>
                                        </p:attrNameLst>
                                      </p:cBhvr>
                                      <p:tavLst>
                                        <p:tav tm="0">
                                          <p:val>
                                            <p:strVal val="#ppt_w*0.70"/>
                                          </p:val>
                                        </p:tav>
                                        <p:tav tm="100000">
                                          <p:val>
                                            <p:strVal val="#ppt_w"/>
                                          </p:val>
                                        </p:tav>
                                      </p:tavLst>
                                    </p:anim>
                                    <p:anim calcmode="lin" valueType="num">
                                      <p:cBhvr>
                                        <p:cTn id="8" dur="1000" fill="hold"/>
                                        <p:tgtEl>
                                          <p:spTgt spid="114702"/>
                                        </p:tgtEl>
                                        <p:attrNameLst>
                                          <p:attrName>ppt_h</p:attrName>
                                        </p:attrNameLst>
                                      </p:cBhvr>
                                      <p:tavLst>
                                        <p:tav tm="0">
                                          <p:val>
                                            <p:strVal val="#ppt_h"/>
                                          </p:val>
                                        </p:tav>
                                        <p:tav tm="100000">
                                          <p:val>
                                            <p:strVal val="#ppt_h"/>
                                          </p:val>
                                        </p:tav>
                                      </p:tavLst>
                                    </p:anim>
                                    <p:animEffect transition="in" filter="fade">
                                      <p:cBhvr>
                                        <p:cTn id="9" dur="1000"/>
                                        <p:tgtEl>
                                          <p:spTgt spid="114702"/>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4708"/>
                                        </p:tgtEl>
                                        <p:attrNameLst>
                                          <p:attrName>style.visibility</p:attrName>
                                        </p:attrNameLst>
                                      </p:cBhvr>
                                      <p:to>
                                        <p:strVal val="visible"/>
                                      </p:to>
                                    </p:set>
                                    <p:anim calcmode="lin" valueType="num">
                                      <p:cBhvr>
                                        <p:cTn id="13" dur="1000" fill="hold"/>
                                        <p:tgtEl>
                                          <p:spTgt spid="114708"/>
                                        </p:tgtEl>
                                        <p:attrNameLst>
                                          <p:attrName>ppt_w</p:attrName>
                                        </p:attrNameLst>
                                      </p:cBhvr>
                                      <p:tavLst>
                                        <p:tav tm="0">
                                          <p:val>
                                            <p:strVal val="#ppt_w*0.70"/>
                                          </p:val>
                                        </p:tav>
                                        <p:tav tm="100000">
                                          <p:val>
                                            <p:strVal val="#ppt_w"/>
                                          </p:val>
                                        </p:tav>
                                      </p:tavLst>
                                    </p:anim>
                                    <p:anim calcmode="lin" valueType="num">
                                      <p:cBhvr>
                                        <p:cTn id="14" dur="1000" fill="hold"/>
                                        <p:tgtEl>
                                          <p:spTgt spid="114708"/>
                                        </p:tgtEl>
                                        <p:attrNameLst>
                                          <p:attrName>ppt_h</p:attrName>
                                        </p:attrNameLst>
                                      </p:cBhvr>
                                      <p:tavLst>
                                        <p:tav tm="0">
                                          <p:val>
                                            <p:strVal val="#ppt_h"/>
                                          </p:val>
                                        </p:tav>
                                        <p:tav tm="100000">
                                          <p:val>
                                            <p:strVal val="#ppt_h"/>
                                          </p:val>
                                        </p:tav>
                                      </p:tavLst>
                                    </p:anim>
                                    <p:animEffect transition="in" filter="fade">
                                      <p:cBhvr>
                                        <p:cTn id="15" dur="1000"/>
                                        <p:tgtEl>
                                          <p:spTgt spid="114708"/>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114704"/>
                                        </p:tgtEl>
                                        <p:attrNameLst>
                                          <p:attrName>style.visibility</p:attrName>
                                        </p:attrNameLst>
                                      </p:cBhvr>
                                      <p:to>
                                        <p:strVal val="visible"/>
                                      </p:to>
                                    </p:set>
                                    <p:anim calcmode="lin" valueType="num">
                                      <p:cBhvr>
                                        <p:cTn id="19" dur="1000" fill="hold"/>
                                        <p:tgtEl>
                                          <p:spTgt spid="114704"/>
                                        </p:tgtEl>
                                        <p:attrNameLst>
                                          <p:attrName>ppt_w</p:attrName>
                                        </p:attrNameLst>
                                      </p:cBhvr>
                                      <p:tavLst>
                                        <p:tav tm="0">
                                          <p:val>
                                            <p:strVal val="#ppt_w*0.70"/>
                                          </p:val>
                                        </p:tav>
                                        <p:tav tm="100000">
                                          <p:val>
                                            <p:strVal val="#ppt_w"/>
                                          </p:val>
                                        </p:tav>
                                      </p:tavLst>
                                    </p:anim>
                                    <p:anim calcmode="lin" valueType="num">
                                      <p:cBhvr>
                                        <p:cTn id="20" dur="1000" fill="hold"/>
                                        <p:tgtEl>
                                          <p:spTgt spid="114704"/>
                                        </p:tgtEl>
                                        <p:attrNameLst>
                                          <p:attrName>ppt_h</p:attrName>
                                        </p:attrNameLst>
                                      </p:cBhvr>
                                      <p:tavLst>
                                        <p:tav tm="0">
                                          <p:val>
                                            <p:strVal val="#ppt_h"/>
                                          </p:val>
                                        </p:tav>
                                        <p:tav tm="100000">
                                          <p:val>
                                            <p:strVal val="#ppt_h"/>
                                          </p:val>
                                        </p:tav>
                                      </p:tavLst>
                                    </p:anim>
                                    <p:animEffect transition="in" filter="fade">
                                      <p:cBhvr>
                                        <p:cTn id="21" dur="1000"/>
                                        <p:tgtEl>
                                          <p:spTgt spid="114704"/>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114709"/>
                                        </p:tgtEl>
                                        <p:attrNameLst>
                                          <p:attrName>style.visibility</p:attrName>
                                        </p:attrNameLst>
                                      </p:cBhvr>
                                      <p:to>
                                        <p:strVal val="visible"/>
                                      </p:to>
                                    </p:set>
                                    <p:anim calcmode="lin" valueType="num">
                                      <p:cBhvr>
                                        <p:cTn id="25" dur="1000" fill="hold"/>
                                        <p:tgtEl>
                                          <p:spTgt spid="114709"/>
                                        </p:tgtEl>
                                        <p:attrNameLst>
                                          <p:attrName>ppt_w</p:attrName>
                                        </p:attrNameLst>
                                      </p:cBhvr>
                                      <p:tavLst>
                                        <p:tav tm="0">
                                          <p:val>
                                            <p:strVal val="#ppt_w*0.70"/>
                                          </p:val>
                                        </p:tav>
                                        <p:tav tm="100000">
                                          <p:val>
                                            <p:strVal val="#ppt_w"/>
                                          </p:val>
                                        </p:tav>
                                      </p:tavLst>
                                    </p:anim>
                                    <p:anim calcmode="lin" valueType="num">
                                      <p:cBhvr>
                                        <p:cTn id="26" dur="1000" fill="hold"/>
                                        <p:tgtEl>
                                          <p:spTgt spid="114709"/>
                                        </p:tgtEl>
                                        <p:attrNameLst>
                                          <p:attrName>ppt_h</p:attrName>
                                        </p:attrNameLst>
                                      </p:cBhvr>
                                      <p:tavLst>
                                        <p:tav tm="0">
                                          <p:val>
                                            <p:strVal val="#ppt_h"/>
                                          </p:val>
                                        </p:tav>
                                        <p:tav tm="100000">
                                          <p:val>
                                            <p:strVal val="#ppt_h"/>
                                          </p:val>
                                        </p:tav>
                                      </p:tavLst>
                                    </p:anim>
                                    <p:animEffect transition="in" filter="fade">
                                      <p:cBhvr>
                                        <p:cTn id="27" dur="1000"/>
                                        <p:tgtEl>
                                          <p:spTgt spid="114709"/>
                                        </p:tgtEl>
                                      </p:cBhvr>
                                    </p:animEffect>
                                  </p:childTnLst>
                                </p:cTn>
                              </p:par>
                            </p:childTnLst>
                          </p:cTn>
                        </p:par>
                        <p:par>
                          <p:cTn id="28" fill="hold" nodeType="afterGroup">
                            <p:stCondLst>
                              <p:cond delay="4000"/>
                            </p:stCondLst>
                            <p:childTnLst>
                              <p:par>
                                <p:cTn id="29" presetID="55" presetClass="entr" presetSubtype="0" fill="hold" nodeType="afterEffect">
                                  <p:stCondLst>
                                    <p:cond delay="0"/>
                                  </p:stCondLst>
                                  <p:childTnLst>
                                    <p:set>
                                      <p:cBhvr>
                                        <p:cTn id="30" dur="1" fill="hold">
                                          <p:stCondLst>
                                            <p:cond delay="0"/>
                                          </p:stCondLst>
                                        </p:cTn>
                                        <p:tgtEl>
                                          <p:spTgt spid="114711"/>
                                        </p:tgtEl>
                                        <p:attrNameLst>
                                          <p:attrName>style.visibility</p:attrName>
                                        </p:attrNameLst>
                                      </p:cBhvr>
                                      <p:to>
                                        <p:strVal val="visible"/>
                                      </p:to>
                                    </p:set>
                                    <p:anim calcmode="lin" valueType="num">
                                      <p:cBhvr>
                                        <p:cTn id="31" dur="1000" fill="hold"/>
                                        <p:tgtEl>
                                          <p:spTgt spid="114711"/>
                                        </p:tgtEl>
                                        <p:attrNameLst>
                                          <p:attrName>ppt_w</p:attrName>
                                        </p:attrNameLst>
                                      </p:cBhvr>
                                      <p:tavLst>
                                        <p:tav tm="0">
                                          <p:val>
                                            <p:strVal val="#ppt_w*0.70"/>
                                          </p:val>
                                        </p:tav>
                                        <p:tav tm="100000">
                                          <p:val>
                                            <p:strVal val="#ppt_w"/>
                                          </p:val>
                                        </p:tav>
                                      </p:tavLst>
                                    </p:anim>
                                    <p:anim calcmode="lin" valueType="num">
                                      <p:cBhvr>
                                        <p:cTn id="32" dur="1000" fill="hold"/>
                                        <p:tgtEl>
                                          <p:spTgt spid="114711"/>
                                        </p:tgtEl>
                                        <p:attrNameLst>
                                          <p:attrName>ppt_h</p:attrName>
                                        </p:attrNameLst>
                                      </p:cBhvr>
                                      <p:tavLst>
                                        <p:tav tm="0">
                                          <p:val>
                                            <p:strVal val="#ppt_h"/>
                                          </p:val>
                                        </p:tav>
                                        <p:tav tm="100000">
                                          <p:val>
                                            <p:strVal val="#ppt_h"/>
                                          </p:val>
                                        </p:tav>
                                      </p:tavLst>
                                    </p:anim>
                                    <p:animEffect transition="in" filter="fade">
                                      <p:cBhvr>
                                        <p:cTn id="33" dur="1000"/>
                                        <p:tgtEl>
                                          <p:spTgt spid="114711"/>
                                        </p:tgtEl>
                                      </p:cBhvr>
                                    </p:animEffect>
                                  </p:childTnLst>
                                </p:cTn>
                              </p:par>
                            </p:childTnLst>
                          </p:cTn>
                        </p:par>
                        <p:par>
                          <p:cTn id="34" fill="hold" nodeType="afterGroup">
                            <p:stCondLst>
                              <p:cond delay="5000"/>
                            </p:stCondLst>
                            <p:childTnLst>
                              <p:par>
                                <p:cTn id="35" presetID="55" presetClass="entr" presetSubtype="0" fill="hold" nodeType="afterEffect">
                                  <p:stCondLst>
                                    <p:cond delay="0"/>
                                  </p:stCondLst>
                                  <p:childTnLst>
                                    <p:set>
                                      <p:cBhvr>
                                        <p:cTn id="36" dur="1" fill="hold">
                                          <p:stCondLst>
                                            <p:cond delay="0"/>
                                          </p:stCondLst>
                                        </p:cTn>
                                        <p:tgtEl>
                                          <p:spTgt spid="114707"/>
                                        </p:tgtEl>
                                        <p:attrNameLst>
                                          <p:attrName>style.visibility</p:attrName>
                                        </p:attrNameLst>
                                      </p:cBhvr>
                                      <p:to>
                                        <p:strVal val="visible"/>
                                      </p:to>
                                    </p:set>
                                    <p:anim calcmode="lin" valueType="num">
                                      <p:cBhvr>
                                        <p:cTn id="37" dur="1000" fill="hold"/>
                                        <p:tgtEl>
                                          <p:spTgt spid="114707"/>
                                        </p:tgtEl>
                                        <p:attrNameLst>
                                          <p:attrName>ppt_w</p:attrName>
                                        </p:attrNameLst>
                                      </p:cBhvr>
                                      <p:tavLst>
                                        <p:tav tm="0">
                                          <p:val>
                                            <p:strVal val="#ppt_w*0.70"/>
                                          </p:val>
                                        </p:tav>
                                        <p:tav tm="100000">
                                          <p:val>
                                            <p:strVal val="#ppt_w"/>
                                          </p:val>
                                        </p:tav>
                                      </p:tavLst>
                                    </p:anim>
                                    <p:anim calcmode="lin" valueType="num">
                                      <p:cBhvr>
                                        <p:cTn id="38" dur="1000" fill="hold"/>
                                        <p:tgtEl>
                                          <p:spTgt spid="114707"/>
                                        </p:tgtEl>
                                        <p:attrNameLst>
                                          <p:attrName>ppt_h</p:attrName>
                                        </p:attrNameLst>
                                      </p:cBhvr>
                                      <p:tavLst>
                                        <p:tav tm="0">
                                          <p:val>
                                            <p:strVal val="#ppt_h"/>
                                          </p:val>
                                        </p:tav>
                                        <p:tav tm="100000">
                                          <p:val>
                                            <p:strVal val="#ppt_h"/>
                                          </p:val>
                                        </p:tav>
                                      </p:tavLst>
                                    </p:anim>
                                    <p:animEffect transition="in" filter="fade">
                                      <p:cBhvr>
                                        <p:cTn id="39" dur="1000"/>
                                        <p:tgtEl>
                                          <p:spTgt spid="114707"/>
                                        </p:tgtEl>
                                      </p:cBhvr>
                                    </p:animEffect>
                                  </p:childTnLst>
                                </p:cTn>
                              </p:par>
                            </p:childTnLst>
                          </p:cTn>
                        </p:par>
                        <p:par>
                          <p:cTn id="40" fill="hold" nodeType="afterGroup">
                            <p:stCondLst>
                              <p:cond delay="6000"/>
                            </p:stCondLst>
                            <p:childTnLst>
                              <p:par>
                                <p:cTn id="41" presetID="55" presetClass="entr" presetSubtype="0" fill="hold" nodeType="afterEffect">
                                  <p:stCondLst>
                                    <p:cond delay="0"/>
                                  </p:stCondLst>
                                  <p:childTnLst>
                                    <p:set>
                                      <p:cBhvr>
                                        <p:cTn id="42" dur="1" fill="hold">
                                          <p:stCondLst>
                                            <p:cond delay="0"/>
                                          </p:stCondLst>
                                        </p:cTn>
                                        <p:tgtEl>
                                          <p:spTgt spid="114710"/>
                                        </p:tgtEl>
                                        <p:attrNameLst>
                                          <p:attrName>style.visibility</p:attrName>
                                        </p:attrNameLst>
                                      </p:cBhvr>
                                      <p:to>
                                        <p:strVal val="visible"/>
                                      </p:to>
                                    </p:set>
                                    <p:anim calcmode="lin" valueType="num">
                                      <p:cBhvr>
                                        <p:cTn id="43" dur="1000" fill="hold"/>
                                        <p:tgtEl>
                                          <p:spTgt spid="114710"/>
                                        </p:tgtEl>
                                        <p:attrNameLst>
                                          <p:attrName>ppt_w</p:attrName>
                                        </p:attrNameLst>
                                      </p:cBhvr>
                                      <p:tavLst>
                                        <p:tav tm="0">
                                          <p:val>
                                            <p:strVal val="#ppt_w*0.70"/>
                                          </p:val>
                                        </p:tav>
                                        <p:tav tm="100000">
                                          <p:val>
                                            <p:strVal val="#ppt_w"/>
                                          </p:val>
                                        </p:tav>
                                      </p:tavLst>
                                    </p:anim>
                                    <p:anim calcmode="lin" valueType="num">
                                      <p:cBhvr>
                                        <p:cTn id="44" dur="1000" fill="hold"/>
                                        <p:tgtEl>
                                          <p:spTgt spid="114710"/>
                                        </p:tgtEl>
                                        <p:attrNameLst>
                                          <p:attrName>ppt_h</p:attrName>
                                        </p:attrNameLst>
                                      </p:cBhvr>
                                      <p:tavLst>
                                        <p:tav tm="0">
                                          <p:val>
                                            <p:strVal val="#ppt_h"/>
                                          </p:val>
                                        </p:tav>
                                        <p:tav tm="100000">
                                          <p:val>
                                            <p:strVal val="#ppt_h"/>
                                          </p:val>
                                        </p:tav>
                                      </p:tavLst>
                                    </p:anim>
                                    <p:animEffect transition="in" filter="fade">
                                      <p:cBhvr>
                                        <p:cTn id="45" dur="1000"/>
                                        <p:tgtEl>
                                          <p:spTgt spid="114710"/>
                                        </p:tgtEl>
                                      </p:cBhvr>
                                    </p:animEffect>
                                  </p:childTnLst>
                                </p:cTn>
                              </p:par>
                            </p:childTnLst>
                          </p:cTn>
                        </p:par>
                        <p:par>
                          <p:cTn id="46" fill="hold" nodeType="afterGroup">
                            <p:stCondLst>
                              <p:cond delay="7000"/>
                            </p:stCondLst>
                            <p:childTnLst>
                              <p:par>
                                <p:cTn id="47" presetID="55" presetClass="entr" presetSubtype="0" fill="hold" nodeType="afterEffect">
                                  <p:stCondLst>
                                    <p:cond delay="0"/>
                                  </p:stCondLst>
                                  <p:childTnLst>
                                    <p:set>
                                      <p:cBhvr>
                                        <p:cTn id="48" dur="1" fill="hold">
                                          <p:stCondLst>
                                            <p:cond delay="0"/>
                                          </p:stCondLst>
                                        </p:cTn>
                                        <p:tgtEl>
                                          <p:spTgt spid="114712"/>
                                        </p:tgtEl>
                                        <p:attrNameLst>
                                          <p:attrName>style.visibility</p:attrName>
                                        </p:attrNameLst>
                                      </p:cBhvr>
                                      <p:to>
                                        <p:strVal val="visible"/>
                                      </p:to>
                                    </p:set>
                                    <p:anim calcmode="lin" valueType="num">
                                      <p:cBhvr>
                                        <p:cTn id="49" dur="1000" fill="hold"/>
                                        <p:tgtEl>
                                          <p:spTgt spid="114712"/>
                                        </p:tgtEl>
                                        <p:attrNameLst>
                                          <p:attrName>ppt_w</p:attrName>
                                        </p:attrNameLst>
                                      </p:cBhvr>
                                      <p:tavLst>
                                        <p:tav tm="0">
                                          <p:val>
                                            <p:strVal val="#ppt_w*0.70"/>
                                          </p:val>
                                        </p:tav>
                                        <p:tav tm="100000">
                                          <p:val>
                                            <p:strVal val="#ppt_w"/>
                                          </p:val>
                                        </p:tav>
                                      </p:tavLst>
                                    </p:anim>
                                    <p:anim calcmode="lin" valueType="num">
                                      <p:cBhvr>
                                        <p:cTn id="50" dur="1000" fill="hold"/>
                                        <p:tgtEl>
                                          <p:spTgt spid="114712"/>
                                        </p:tgtEl>
                                        <p:attrNameLst>
                                          <p:attrName>ppt_h</p:attrName>
                                        </p:attrNameLst>
                                      </p:cBhvr>
                                      <p:tavLst>
                                        <p:tav tm="0">
                                          <p:val>
                                            <p:strVal val="#ppt_h"/>
                                          </p:val>
                                        </p:tav>
                                        <p:tav tm="100000">
                                          <p:val>
                                            <p:strVal val="#ppt_h"/>
                                          </p:val>
                                        </p:tav>
                                      </p:tavLst>
                                    </p:anim>
                                    <p:animEffect transition="in" filter="fade">
                                      <p:cBhvr>
                                        <p:cTn id="51" dur="1000"/>
                                        <p:tgtEl>
                                          <p:spTgt spid="114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7F77C56B-CFEB-49EC-90BF-96AE790CA336}"/>
              </a:ext>
            </a:extLst>
          </p:cNvPr>
          <p:cNvSpPr txBox="1">
            <a:spLocks noChangeArrowheads="1"/>
          </p:cNvSpPr>
          <p:nvPr/>
        </p:nvSpPr>
        <p:spPr bwMode="auto">
          <a:xfrm>
            <a:off x="1143000" y="1981200"/>
            <a:ext cx="7162800" cy="3668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Aa</a:t>
            </a:r>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p:txBody>
      </p:sp>
      <p:sp>
        <p:nvSpPr>
          <p:cNvPr id="118787" name="Rectangle 3">
            <a:extLst>
              <a:ext uri="{FF2B5EF4-FFF2-40B4-BE49-F238E27FC236}">
                <a16:creationId xmlns:a16="http://schemas.microsoft.com/office/drawing/2014/main" id="{33D0BFC8-849D-4382-B3C1-C90B1BAB3064}"/>
              </a:ext>
            </a:extLst>
          </p:cNvPr>
          <p:cNvSpPr>
            <a:spLocks noGrp="1" noChangeArrowheads="1"/>
          </p:cNvSpPr>
          <p:nvPr>
            <p:ph type="title" sz="quarter"/>
          </p:nvPr>
        </p:nvSpPr>
        <p:spPr/>
        <p:txBody>
          <a:bodyPr/>
          <a:lstStyle/>
          <a:p>
            <a:pPr eaLnBrk="1" hangingPunct="1">
              <a:defRPr/>
            </a:pPr>
            <a:r>
              <a:rPr lang="en-US" altLang="en-US"/>
              <a:t>How does the Signal Travel?</a:t>
            </a:r>
          </a:p>
        </p:txBody>
      </p:sp>
      <p:pic>
        <p:nvPicPr>
          <p:cNvPr id="25604" name="Picture 4" descr="digi_icon">
            <a:extLst>
              <a:ext uri="{FF2B5EF4-FFF2-40B4-BE49-F238E27FC236}">
                <a16:creationId xmlns:a16="http://schemas.microsoft.com/office/drawing/2014/main" id="{731C2028-41CB-442F-8B8C-24496AECFBE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419600" y="2743200"/>
            <a:ext cx="29210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5" descr="car_icon">
            <a:extLst>
              <a:ext uri="{FF2B5EF4-FFF2-40B4-BE49-F238E27FC236}">
                <a16:creationId xmlns:a16="http://schemas.microsoft.com/office/drawing/2014/main" id="{148398CB-ED1A-4145-827B-439B4E5FE38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4876800"/>
            <a:ext cx="365125"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6" descr="van_icon">
            <a:extLst>
              <a:ext uri="{FF2B5EF4-FFF2-40B4-BE49-F238E27FC236}">
                <a16:creationId xmlns:a16="http://schemas.microsoft.com/office/drawing/2014/main" id="{EBDFA768-8926-46C2-BDDA-46FC0C1C52A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05200" y="4800600"/>
            <a:ext cx="328613"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7" name="Picture 7" descr="house_icon">
            <a:extLst>
              <a:ext uri="{FF2B5EF4-FFF2-40B4-BE49-F238E27FC236}">
                <a16:creationId xmlns:a16="http://schemas.microsoft.com/office/drawing/2014/main" id="{EB162B38-5092-48B1-9DA2-540B3A4EBFF9}"/>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248400" y="3810000"/>
            <a:ext cx="238125" cy="25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8" name="Picture 8" descr="jeep_icon">
            <a:extLst>
              <a:ext uri="{FF2B5EF4-FFF2-40B4-BE49-F238E27FC236}">
                <a16:creationId xmlns:a16="http://schemas.microsoft.com/office/drawing/2014/main" id="{620ACD6D-6CED-4FBB-8C24-8A6AD3AF7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196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HFgateway_icon">
            <a:extLst>
              <a:ext uri="{FF2B5EF4-FFF2-40B4-BE49-F238E27FC236}">
                <a16:creationId xmlns:a16="http://schemas.microsoft.com/office/drawing/2014/main" id="{DF67C5DE-4A15-4CD1-804C-6A0F122950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4384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house_yagi_icon">
            <a:extLst>
              <a:ext uri="{FF2B5EF4-FFF2-40B4-BE49-F238E27FC236}">
                <a16:creationId xmlns:a16="http://schemas.microsoft.com/office/drawing/2014/main" id="{9D05CBA4-789E-450D-AF55-4291A9F27D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8956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car_icon">
            <a:extLst>
              <a:ext uri="{FF2B5EF4-FFF2-40B4-BE49-F238E27FC236}">
                <a16:creationId xmlns:a16="http://schemas.microsoft.com/office/drawing/2014/main" id="{0BBFE564-9BC1-450F-BB1B-70FC4EA45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car_icon">
            <a:extLst>
              <a:ext uri="{FF2B5EF4-FFF2-40B4-BE49-F238E27FC236}">
                <a16:creationId xmlns:a16="http://schemas.microsoft.com/office/drawing/2014/main" id="{8D2FB691-A22C-4100-8A39-57D60A066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Line 13">
            <a:extLst>
              <a:ext uri="{FF2B5EF4-FFF2-40B4-BE49-F238E27FC236}">
                <a16:creationId xmlns:a16="http://schemas.microsoft.com/office/drawing/2014/main" id="{BE2C2C20-3A81-4005-A07B-0B5DFF38BE73}"/>
              </a:ext>
            </a:extLst>
          </p:cNvPr>
          <p:cNvSpPr>
            <a:spLocks noChangeShapeType="1"/>
          </p:cNvSpPr>
          <p:nvPr/>
        </p:nvSpPr>
        <p:spPr bwMode="auto">
          <a:xfrm flipV="1">
            <a:off x="3886200" y="3048000"/>
            <a:ext cx="6096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8" name="Line 14">
            <a:extLst>
              <a:ext uri="{FF2B5EF4-FFF2-40B4-BE49-F238E27FC236}">
                <a16:creationId xmlns:a16="http://schemas.microsoft.com/office/drawing/2014/main" id="{4366BE98-F1F6-426B-AAC3-D737FCA922B7}"/>
              </a:ext>
            </a:extLst>
          </p:cNvPr>
          <p:cNvSpPr>
            <a:spLocks noChangeShapeType="1"/>
          </p:cNvSpPr>
          <p:nvPr/>
        </p:nvSpPr>
        <p:spPr bwMode="auto">
          <a:xfrm flipV="1">
            <a:off x="3833813" y="3124200"/>
            <a:ext cx="661987" cy="1508124"/>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6" name="Picture 16" descr="digi_icon">
            <a:extLst>
              <a:ext uri="{FF2B5EF4-FFF2-40B4-BE49-F238E27FC236}">
                <a16:creationId xmlns:a16="http://schemas.microsoft.com/office/drawing/2014/main" id="{5E4A8CB0-C1D9-4A5B-9BF7-7A56C04F2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768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Text Box 17">
            <a:extLst>
              <a:ext uri="{FF2B5EF4-FFF2-40B4-BE49-F238E27FC236}">
                <a16:creationId xmlns:a16="http://schemas.microsoft.com/office/drawing/2014/main" id="{5F175AF8-5195-49C8-A348-E8D1E400FE02}"/>
              </a:ext>
            </a:extLst>
          </p:cNvPr>
          <p:cNvSpPr txBox="1">
            <a:spLocks noChangeArrowheads="1"/>
          </p:cNvSpPr>
          <p:nvPr/>
        </p:nvSpPr>
        <p:spPr bwMode="auto">
          <a:xfrm>
            <a:off x="6096000" y="4800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b="1">
                <a:solidFill>
                  <a:schemeClr val="bg1"/>
                </a:solidFill>
              </a:rPr>
              <a:t>Multiple Hops</a:t>
            </a:r>
          </a:p>
        </p:txBody>
      </p:sp>
      <p:sp>
        <p:nvSpPr>
          <p:cNvPr id="118802" name="Line 18">
            <a:extLst>
              <a:ext uri="{FF2B5EF4-FFF2-40B4-BE49-F238E27FC236}">
                <a16:creationId xmlns:a16="http://schemas.microsoft.com/office/drawing/2014/main" id="{649F7357-ADB1-459E-8733-FD49A66A4B37}"/>
              </a:ext>
            </a:extLst>
          </p:cNvPr>
          <p:cNvSpPr>
            <a:spLocks noChangeShapeType="1"/>
          </p:cNvSpPr>
          <p:nvPr/>
        </p:nvSpPr>
        <p:spPr bwMode="auto">
          <a:xfrm flipH="1" flipV="1">
            <a:off x="1981200" y="4419600"/>
            <a:ext cx="228600" cy="457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08" name="Line 24">
            <a:extLst>
              <a:ext uri="{FF2B5EF4-FFF2-40B4-BE49-F238E27FC236}">
                <a16:creationId xmlns:a16="http://schemas.microsoft.com/office/drawing/2014/main" id="{8BF06A5F-D933-47DD-BF6E-D5D3C81BFAD4}"/>
              </a:ext>
            </a:extLst>
          </p:cNvPr>
          <p:cNvSpPr>
            <a:spLocks noChangeShapeType="1"/>
          </p:cNvSpPr>
          <p:nvPr/>
        </p:nvSpPr>
        <p:spPr bwMode="auto">
          <a:xfrm flipH="1">
            <a:off x="2501900" y="3047999"/>
            <a:ext cx="1841500" cy="1952625"/>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1000"/>
                                  </p:stCondLst>
                                  <p:childTnLst>
                                    <p:set>
                                      <p:cBhvr>
                                        <p:cTn id="6" dur="1" fill="hold">
                                          <p:stCondLst>
                                            <p:cond delay="0"/>
                                          </p:stCondLst>
                                        </p:cTn>
                                        <p:tgtEl>
                                          <p:spTgt spid="118798"/>
                                        </p:tgtEl>
                                        <p:attrNameLst>
                                          <p:attrName>style.visibility</p:attrName>
                                        </p:attrNameLst>
                                      </p:cBhvr>
                                      <p:to>
                                        <p:strVal val="visible"/>
                                      </p:to>
                                    </p:set>
                                    <p:anim calcmode="lin" valueType="num">
                                      <p:cBhvr>
                                        <p:cTn id="7" dur="1000" fill="hold"/>
                                        <p:tgtEl>
                                          <p:spTgt spid="118798"/>
                                        </p:tgtEl>
                                        <p:attrNameLst>
                                          <p:attrName>ppt_w</p:attrName>
                                        </p:attrNameLst>
                                      </p:cBhvr>
                                      <p:tavLst>
                                        <p:tav tm="0">
                                          <p:val>
                                            <p:strVal val="#ppt_w*0.70"/>
                                          </p:val>
                                        </p:tav>
                                        <p:tav tm="100000">
                                          <p:val>
                                            <p:strVal val="#ppt_w"/>
                                          </p:val>
                                        </p:tav>
                                      </p:tavLst>
                                    </p:anim>
                                    <p:anim calcmode="lin" valueType="num">
                                      <p:cBhvr>
                                        <p:cTn id="8" dur="1000" fill="hold"/>
                                        <p:tgtEl>
                                          <p:spTgt spid="118798"/>
                                        </p:tgtEl>
                                        <p:attrNameLst>
                                          <p:attrName>ppt_h</p:attrName>
                                        </p:attrNameLst>
                                      </p:cBhvr>
                                      <p:tavLst>
                                        <p:tav tm="0">
                                          <p:val>
                                            <p:strVal val="#ppt_h"/>
                                          </p:val>
                                        </p:tav>
                                        <p:tav tm="100000">
                                          <p:val>
                                            <p:strVal val="#ppt_h"/>
                                          </p:val>
                                        </p:tav>
                                      </p:tavLst>
                                    </p:anim>
                                    <p:animEffect transition="in" filter="fade">
                                      <p:cBhvr>
                                        <p:cTn id="9" dur="1000"/>
                                        <p:tgtEl>
                                          <p:spTgt spid="118798"/>
                                        </p:tgtEl>
                                      </p:cBhvr>
                                    </p:animEffect>
                                  </p:childTnLst>
                                </p:cTn>
                              </p:par>
                            </p:childTnLst>
                          </p:cTn>
                        </p:par>
                        <p:par>
                          <p:cTn id="10" fill="hold">
                            <p:stCondLst>
                              <p:cond delay="2000"/>
                            </p:stCondLst>
                            <p:childTnLst>
                              <p:par>
                                <p:cTn id="11" presetID="55" presetClass="entr" presetSubtype="0" fill="hold" nodeType="afterEffect">
                                  <p:stCondLst>
                                    <p:cond delay="1000"/>
                                  </p:stCondLst>
                                  <p:childTnLst>
                                    <p:set>
                                      <p:cBhvr>
                                        <p:cTn id="12" dur="1" fill="hold">
                                          <p:stCondLst>
                                            <p:cond delay="0"/>
                                          </p:stCondLst>
                                        </p:cTn>
                                        <p:tgtEl>
                                          <p:spTgt spid="118808"/>
                                        </p:tgtEl>
                                        <p:attrNameLst>
                                          <p:attrName>style.visibility</p:attrName>
                                        </p:attrNameLst>
                                      </p:cBhvr>
                                      <p:to>
                                        <p:strVal val="visible"/>
                                      </p:to>
                                    </p:set>
                                    <p:anim calcmode="lin" valueType="num">
                                      <p:cBhvr>
                                        <p:cTn id="13" dur="1000" fill="hold"/>
                                        <p:tgtEl>
                                          <p:spTgt spid="118808"/>
                                        </p:tgtEl>
                                        <p:attrNameLst>
                                          <p:attrName>ppt_w</p:attrName>
                                        </p:attrNameLst>
                                      </p:cBhvr>
                                      <p:tavLst>
                                        <p:tav tm="0">
                                          <p:val>
                                            <p:strVal val="#ppt_w*0.70"/>
                                          </p:val>
                                        </p:tav>
                                        <p:tav tm="100000">
                                          <p:val>
                                            <p:strVal val="#ppt_w"/>
                                          </p:val>
                                        </p:tav>
                                      </p:tavLst>
                                    </p:anim>
                                    <p:anim calcmode="lin" valueType="num">
                                      <p:cBhvr>
                                        <p:cTn id="14" dur="1000" fill="hold"/>
                                        <p:tgtEl>
                                          <p:spTgt spid="118808"/>
                                        </p:tgtEl>
                                        <p:attrNameLst>
                                          <p:attrName>ppt_h</p:attrName>
                                        </p:attrNameLst>
                                      </p:cBhvr>
                                      <p:tavLst>
                                        <p:tav tm="0">
                                          <p:val>
                                            <p:strVal val="#ppt_h"/>
                                          </p:val>
                                        </p:tav>
                                        <p:tav tm="100000">
                                          <p:val>
                                            <p:strVal val="#ppt_h"/>
                                          </p:val>
                                        </p:tav>
                                      </p:tavLst>
                                    </p:anim>
                                    <p:animEffect transition="in" filter="fade">
                                      <p:cBhvr>
                                        <p:cTn id="15" dur="1000"/>
                                        <p:tgtEl>
                                          <p:spTgt spid="118808"/>
                                        </p:tgtEl>
                                      </p:cBhvr>
                                    </p:animEffect>
                                  </p:childTnLst>
                                </p:cTn>
                              </p:par>
                            </p:childTnLst>
                          </p:cTn>
                        </p:par>
                        <p:par>
                          <p:cTn id="16" fill="hold">
                            <p:stCondLst>
                              <p:cond delay="4000"/>
                            </p:stCondLst>
                            <p:childTnLst>
                              <p:par>
                                <p:cTn id="17" presetID="55" presetClass="entr" presetSubtype="0" fill="hold" nodeType="afterEffect">
                                  <p:stCondLst>
                                    <p:cond delay="1000"/>
                                  </p:stCondLst>
                                  <p:childTnLst>
                                    <p:set>
                                      <p:cBhvr>
                                        <p:cTn id="18" dur="1" fill="hold">
                                          <p:stCondLst>
                                            <p:cond delay="0"/>
                                          </p:stCondLst>
                                        </p:cTn>
                                        <p:tgtEl>
                                          <p:spTgt spid="118802"/>
                                        </p:tgtEl>
                                        <p:attrNameLst>
                                          <p:attrName>style.visibility</p:attrName>
                                        </p:attrNameLst>
                                      </p:cBhvr>
                                      <p:to>
                                        <p:strVal val="visible"/>
                                      </p:to>
                                    </p:set>
                                    <p:anim calcmode="lin" valueType="num">
                                      <p:cBhvr>
                                        <p:cTn id="19" dur="1000" fill="hold"/>
                                        <p:tgtEl>
                                          <p:spTgt spid="118802"/>
                                        </p:tgtEl>
                                        <p:attrNameLst>
                                          <p:attrName>ppt_w</p:attrName>
                                        </p:attrNameLst>
                                      </p:cBhvr>
                                      <p:tavLst>
                                        <p:tav tm="0">
                                          <p:val>
                                            <p:strVal val="#ppt_w*0.70"/>
                                          </p:val>
                                        </p:tav>
                                        <p:tav tm="100000">
                                          <p:val>
                                            <p:strVal val="#ppt_w"/>
                                          </p:val>
                                        </p:tav>
                                      </p:tavLst>
                                    </p:anim>
                                    <p:anim calcmode="lin" valueType="num">
                                      <p:cBhvr>
                                        <p:cTn id="20" dur="1000" fill="hold"/>
                                        <p:tgtEl>
                                          <p:spTgt spid="118802"/>
                                        </p:tgtEl>
                                        <p:attrNameLst>
                                          <p:attrName>ppt_h</p:attrName>
                                        </p:attrNameLst>
                                      </p:cBhvr>
                                      <p:tavLst>
                                        <p:tav tm="0">
                                          <p:val>
                                            <p:strVal val="#ppt_h"/>
                                          </p:val>
                                        </p:tav>
                                        <p:tav tm="100000">
                                          <p:val>
                                            <p:strVal val="#ppt_h"/>
                                          </p:val>
                                        </p:tav>
                                      </p:tavLst>
                                    </p:anim>
                                    <p:animEffect transition="in" filter="fade">
                                      <p:cBhvr>
                                        <p:cTn id="21" dur="1000"/>
                                        <p:tgtEl>
                                          <p:spTgt spid="118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32B2C474-3F3F-47AD-B7DA-835C3ECE3D92}"/>
              </a:ext>
            </a:extLst>
          </p:cNvPr>
          <p:cNvSpPr txBox="1">
            <a:spLocks noChangeArrowheads="1"/>
          </p:cNvSpPr>
          <p:nvPr/>
        </p:nvSpPr>
        <p:spPr bwMode="auto">
          <a:xfrm>
            <a:off x="1143000" y="1981200"/>
            <a:ext cx="7162800" cy="3668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Aa</a:t>
            </a:r>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a:p>
            <a:pPr>
              <a:spcBef>
                <a:spcPct val="50000"/>
              </a:spcBef>
            </a:pPr>
            <a:endParaRPr lang="en-US" altLang="en-US"/>
          </a:p>
        </p:txBody>
      </p:sp>
      <p:sp>
        <p:nvSpPr>
          <p:cNvPr id="116739" name="Rectangle 3">
            <a:extLst>
              <a:ext uri="{FF2B5EF4-FFF2-40B4-BE49-F238E27FC236}">
                <a16:creationId xmlns:a16="http://schemas.microsoft.com/office/drawing/2014/main" id="{A4DB98B3-2F5B-4C53-B8DB-29A9FC75FF9A}"/>
              </a:ext>
            </a:extLst>
          </p:cNvPr>
          <p:cNvSpPr>
            <a:spLocks noGrp="1" noChangeArrowheads="1"/>
          </p:cNvSpPr>
          <p:nvPr>
            <p:ph type="title" sz="quarter"/>
          </p:nvPr>
        </p:nvSpPr>
        <p:spPr/>
        <p:txBody>
          <a:bodyPr/>
          <a:lstStyle/>
          <a:p>
            <a:pPr eaLnBrk="1" hangingPunct="1">
              <a:defRPr/>
            </a:pPr>
            <a:r>
              <a:rPr lang="en-US" altLang="en-US"/>
              <a:t>How does the Signal Travel?</a:t>
            </a:r>
          </a:p>
        </p:txBody>
      </p:sp>
      <p:pic>
        <p:nvPicPr>
          <p:cNvPr id="26628" name="Picture 4" descr="digi_icon">
            <a:extLst>
              <a:ext uri="{FF2B5EF4-FFF2-40B4-BE49-F238E27FC236}">
                <a16:creationId xmlns:a16="http://schemas.microsoft.com/office/drawing/2014/main" id="{22143AE7-1A7C-499E-BA71-E655A73D72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419600" y="2743200"/>
            <a:ext cx="292100"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descr="car_icon">
            <a:extLst>
              <a:ext uri="{FF2B5EF4-FFF2-40B4-BE49-F238E27FC236}">
                <a16:creationId xmlns:a16="http://schemas.microsoft.com/office/drawing/2014/main" id="{44EB99E4-99CE-4F03-96B8-9501393CEA7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4876800"/>
            <a:ext cx="365125"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6" descr="van_icon">
            <a:extLst>
              <a:ext uri="{FF2B5EF4-FFF2-40B4-BE49-F238E27FC236}">
                <a16:creationId xmlns:a16="http://schemas.microsoft.com/office/drawing/2014/main" id="{51394415-00DB-43CD-8781-C9FA0A6B590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505200" y="4800600"/>
            <a:ext cx="328613" cy="20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1" name="Picture 7" descr="house_icon">
            <a:extLst>
              <a:ext uri="{FF2B5EF4-FFF2-40B4-BE49-F238E27FC236}">
                <a16:creationId xmlns:a16="http://schemas.microsoft.com/office/drawing/2014/main" id="{005201AE-695C-436F-A21C-AC2DA37BA0AE}"/>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248400" y="3810000"/>
            <a:ext cx="238125" cy="25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2" name="Picture 8" descr="jeep_icon">
            <a:extLst>
              <a:ext uri="{FF2B5EF4-FFF2-40B4-BE49-F238E27FC236}">
                <a16:creationId xmlns:a16="http://schemas.microsoft.com/office/drawing/2014/main" id="{D44D5F41-294C-4292-BC48-51B892325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4196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HFgateway_icon">
            <a:extLst>
              <a:ext uri="{FF2B5EF4-FFF2-40B4-BE49-F238E27FC236}">
                <a16:creationId xmlns:a16="http://schemas.microsoft.com/office/drawing/2014/main" id="{AF2DDDD6-AC93-4941-8C1D-535636781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4384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house_yagi_icon">
            <a:extLst>
              <a:ext uri="{FF2B5EF4-FFF2-40B4-BE49-F238E27FC236}">
                <a16:creationId xmlns:a16="http://schemas.microsoft.com/office/drawing/2014/main" id="{FDB53BBF-3B53-4E8C-911D-66443FEE1C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8956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descr="car_icon">
            <a:extLst>
              <a:ext uri="{FF2B5EF4-FFF2-40B4-BE49-F238E27FC236}">
                <a16:creationId xmlns:a16="http://schemas.microsoft.com/office/drawing/2014/main" id="{C748D402-EFB2-4F0A-9D26-116859B2B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car_icon">
            <a:extLst>
              <a:ext uri="{FF2B5EF4-FFF2-40B4-BE49-F238E27FC236}">
                <a16:creationId xmlns:a16="http://schemas.microsoft.com/office/drawing/2014/main" id="{EB3F8D4B-D581-4449-A32B-96635127E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365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Line 13">
            <a:extLst>
              <a:ext uri="{FF2B5EF4-FFF2-40B4-BE49-F238E27FC236}">
                <a16:creationId xmlns:a16="http://schemas.microsoft.com/office/drawing/2014/main" id="{4255F34A-1695-4E4A-B5FD-DA6E863F5DE1}"/>
              </a:ext>
            </a:extLst>
          </p:cNvPr>
          <p:cNvSpPr>
            <a:spLocks noChangeShapeType="1"/>
          </p:cNvSpPr>
          <p:nvPr/>
        </p:nvSpPr>
        <p:spPr bwMode="auto">
          <a:xfrm flipV="1">
            <a:off x="3886200" y="3048000"/>
            <a:ext cx="6096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4">
            <a:extLst>
              <a:ext uri="{FF2B5EF4-FFF2-40B4-BE49-F238E27FC236}">
                <a16:creationId xmlns:a16="http://schemas.microsoft.com/office/drawing/2014/main" id="{78703AD1-F13E-40DE-9033-7A58C1B1788B}"/>
              </a:ext>
            </a:extLst>
          </p:cNvPr>
          <p:cNvSpPr>
            <a:spLocks noChangeShapeType="1"/>
          </p:cNvSpPr>
          <p:nvPr/>
        </p:nvSpPr>
        <p:spPr bwMode="auto">
          <a:xfrm flipH="1">
            <a:off x="2514600" y="4953000"/>
            <a:ext cx="914400" cy="76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6640" name="Picture 16" descr="digi_icon">
            <a:extLst>
              <a:ext uri="{FF2B5EF4-FFF2-40B4-BE49-F238E27FC236}">
                <a16:creationId xmlns:a16="http://schemas.microsoft.com/office/drawing/2014/main" id="{7CDAFEB8-C271-4C29-B4D1-7AD2C0A2D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76800"/>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Line 17">
            <a:extLst>
              <a:ext uri="{FF2B5EF4-FFF2-40B4-BE49-F238E27FC236}">
                <a16:creationId xmlns:a16="http://schemas.microsoft.com/office/drawing/2014/main" id="{2A603770-BF44-4A16-BC03-1939A754C43D}"/>
              </a:ext>
            </a:extLst>
          </p:cNvPr>
          <p:cNvSpPr>
            <a:spLocks noChangeShapeType="1"/>
          </p:cNvSpPr>
          <p:nvPr/>
        </p:nvSpPr>
        <p:spPr bwMode="auto">
          <a:xfrm flipV="1">
            <a:off x="2438400" y="3048000"/>
            <a:ext cx="1981200" cy="1981200"/>
          </a:xfrm>
          <a:prstGeom prst="line">
            <a:avLst/>
          </a:prstGeom>
          <a:noFill/>
          <a:ln w="635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4" name="Line 18">
            <a:extLst>
              <a:ext uri="{FF2B5EF4-FFF2-40B4-BE49-F238E27FC236}">
                <a16:creationId xmlns:a16="http://schemas.microsoft.com/office/drawing/2014/main" id="{8EDE4122-5EB2-45C7-B1FD-26C8860A48AA}"/>
              </a:ext>
            </a:extLst>
          </p:cNvPr>
          <p:cNvSpPr>
            <a:spLocks noChangeShapeType="1"/>
          </p:cNvSpPr>
          <p:nvPr/>
        </p:nvSpPr>
        <p:spPr bwMode="auto">
          <a:xfrm flipH="1" flipV="1">
            <a:off x="3200400" y="2667000"/>
            <a:ext cx="1143000" cy="1524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3" name="Text Box 19">
            <a:extLst>
              <a:ext uri="{FF2B5EF4-FFF2-40B4-BE49-F238E27FC236}">
                <a16:creationId xmlns:a16="http://schemas.microsoft.com/office/drawing/2014/main" id="{054CECD4-2DCE-465C-98DB-741A4BDD5614}"/>
              </a:ext>
            </a:extLst>
          </p:cNvPr>
          <p:cNvSpPr txBox="1">
            <a:spLocks noChangeArrowheads="1"/>
          </p:cNvSpPr>
          <p:nvPr/>
        </p:nvSpPr>
        <p:spPr bwMode="auto">
          <a:xfrm>
            <a:off x="1219200" y="27432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b="1">
                <a:solidFill>
                  <a:schemeClr val="bg1"/>
                </a:solidFill>
              </a:rPr>
              <a:t>And to the Internet Gateway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8"/>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6641"/>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116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animBg="1"/>
      <p:bldP spid="26641" grpId="0" animBg="1"/>
      <p:bldP spid="1167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4F200A2-44CD-41E7-B3D7-7DE89AFC8489}"/>
              </a:ext>
            </a:extLst>
          </p:cNvPr>
          <p:cNvSpPr>
            <a:spLocks noGrp="1" noChangeArrowheads="1"/>
          </p:cNvSpPr>
          <p:nvPr>
            <p:ph type="title"/>
          </p:nvPr>
        </p:nvSpPr>
        <p:spPr/>
        <p:txBody>
          <a:bodyPr/>
          <a:lstStyle/>
          <a:p>
            <a:pPr eaLnBrk="1" hangingPunct="1">
              <a:defRPr/>
            </a:pPr>
            <a:r>
              <a:rPr lang="en-US" altLang="en-US"/>
              <a:t>Utilizing an IGate</a:t>
            </a:r>
          </a:p>
        </p:txBody>
      </p:sp>
      <p:sp>
        <p:nvSpPr>
          <p:cNvPr id="64515" name="Rectangle 3">
            <a:extLst>
              <a:ext uri="{FF2B5EF4-FFF2-40B4-BE49-F238E27FC236}">
                <a16:creationId xmlns:a16="http://schemas.microsoft.com/office/drawing/2014/main" id="{DEFDF456-3BA7-4A6A-B74B-110CC391014A}"/>
              </a:ext>
            </a:extLst>
          </p:cNvPr>
          <p:cNvSpPr>
            <a:spLocks noGrp="1" noChangeArrowheads="1"/>
          </p:cNvSpPr>
          <p:nvPr>
            <p:ph type="body" idx="1"/>
          </p:nvPr>
        </p:nvSpPr>
        <p:spPr>
          <a:xfrm>
            <a:off x="685800" y="1828800"/>
            <a:ext cx="7772400" cy="4114800"/>
          </a:xfrm>
        </p:spPr>
        <p:txBody>
          <a:bodyPr/>
          <a:lstStyle/>
          <a:p>
            <a:pPr eaLnBrk="1" hangingPunct="1">
              <a:defRPr/>
            </a:pPr>
            <a:r>
              <a:rPr lang="en-US" altLang="en-US" sz="2800"/>
              <a:t>An IGATE is a local APRS station that utilizes the APRSserve network to pass all packets heard on their local RF back to the Internet.</a:t>
            </a:r>
            <a:br>
              <a:rPr lang="en-US" altLang="en-US" sz="2800"/>
            </a:br>
            <a:endParaRPr lang="en-US" altLang="en-US" sz="2800"/>
          </a:p>
          <a:p>
            <a:pPr eaLnBrk="1" hangingPunct="1">
              <a:defRPr/>
            </a:pPr>
            <a:r>
              <a:rPr lang="en-US" altLang="en-US" sz="2800"/>
              <a:t>It can also act as a gateway to pass messages addressed to local RF stations from Internet only stations.</a:t>
            </a:r>
            <a:br>
              <a:rPr lang="en-US" altLang="en-US" sz="2800"/>
            </a:br>
            <a:endParaRPr lang="en-US" alt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09CB9F5-9C34-479B-B3B8-EF29622A90AF}"/>
              </a:ext>
            </a:extLst>
          </p:cNvPr>
          <p:cNvSpPr>
            <a:spLocks noGrp="1" noChangeArrowheads="1"/>
          </p:cNvSpPr>
          <p:nvPr>
            <p:ph type="title"/>
          </p:nvPr>
        </p:nvSpPr>
        <p:spPr/>
        <p:txBody>
          <a:bodyPr/>
          <a:lstStyle/>
          <a:p>
            <a:pPr eaLnBrk="1" hangingPunct="1">
              <a:defRPr/>
            </a:pPr>
            <a:r>
              <a:rPr lang="en-US" altLang="en-US"/>
              <a:t>Mapping/Tracking Programs</a:t>
            </a:r>
          </a:p>
        </p:txBody>
      </p:sp>
      <p:sp>
        <p:nvSpPr>
          <p:cNvPr id="67587" name="Rectangle 3">
            <a:extLst>
              <a:ext uri="{FF2B5EF4-FFF2-40B4-BE49-F238E27FC236}">
                <a16:creationId xmlns:a16="http://schemas.microsoft.com/office/drawing/2014/main" id="{54764778-5784-4A73-877A-698A821695D0}"/>
              </a:ext>
            </a:extLst>
          </p:cNvPr>
          <p:cNvSpPr>
            <a:spLocks noGrp="1" noChangeArrowheads="1"/>
          </p:cNvSpPr>
          <p:nvPr>
            <p:ph type="body" idx="1"/>
          </p:nvPr>
        </p:nvSpPr>
        <p:spPr>
          <a:xfrm>
            <a:off x="457200" y="1752600"/>
            <a:ext cx="8229600" cy="4343400"/>
          </a:xfrm>
        </p:spPr>
        <p:txBody>
          <a:bodyPr/>
          <a:lstStyle/>
          <a:p>
            <a:pPr eaLnBrk="1" hangingPunct="1">
              <a:lnSpc>
                <a:spcPct val="90000"/>
              </a:lnSpc>
              <a:defRPr/>
            </a:pPr>
            <a:r>
              <a:rPr lang="en-US" altLang="en-US"/>
              <a:t>Dos-APRS			Bob Bruninga</a:t>
            </a:r>
          </a:p>
          <a:p>
            <a:pPr eaLnBrk="1" hangingPunct="1">
              <a:lnSpc>
                <a:spcPct val="90000"/>
              </a:lnSpc>
              <a:defRPr/>
            </a:pPr>
            <a:r>
              <a:rPr lang="en-US" altLang="en-US"/>
              <a:t>WinAPRS			Mark Sproul</a:t>
            </a:r>
          </a:p>
          <a:p>
            <a:pPr eaLnBrk="1" hangingPunct="1">
              <a:lnSpc>
                <a:spcPct val="90000"/>
              </a:lnSpc>
              <a:defRPr/>
            </a:pPr>
            <a:r>
              <a:rPr lang="en-US" altLang="en-US"/>
              <a:t>MacAprs			Keith Sproul</a:t>
            </a:r>
          </a:p>
          <a:p>
            <a:pPr eaLnBrk="1" hangingPunct="1">
              <a:lnSpc>
                <a:spcPct val="90000"/>
              </a:lnSpc>
              <a:defRPr/>
            </a:pPr>
            <a:r>
              <a:rPr lang="en-US" altLang="en-US"/>
              <a:t>APRS+SA			Brent Hildebrand</a:t>
            </a:r>
          </a:p>
          <a:p>
            <a:pPr eaLnBrk="1" hangingPunct="1">
              <a:lnSpc>
                <a:spcPct val="90000"/>
              </a:lnSpc>
              <a:defRPr/>
            </a:pPr>
            <a:r>
              <a:rPr lang="en-US" altLang="en-US"/>
              <a:t>UI-View				Roger Barker</a:t>
            </a:r>
          </a:p>
          <a:p>
            <a:pPr eaLnBrk="1" hangingPunct="1">
              <a:lnSpc>
                <a:spcPct val="90000"/>
              </a:lnSpc>
              <a:defRPr/>
            </a:pPr>
            <a:r>
              <a:rPr lang="en-US" altLang="en-US"/>
              <a:t>Xastir				Open Source</a:t>
            </a:r>
          </a:p>
          <a:p>
            <a:pPr eaLnBrk="1" hangingPunct="1">
              <a:lnSpc>
                <a:spcPct val="90000"/>
              </a:lnSpc>
              <a:defRPr/>
            </a:pPr>
            <a:r>
              <a:rPr lang="en-US" altLang="en-US"/>
              <a:t>XAPRS				Sproul Brothers</a:t>
            </a:r>
          </a:p>
          <a:p>
            <a:pPr eaLnBrk="1" hangingPunct="1">
              <a:lnSpc>
                <a:spcPct val="90000"/>
              </a:lnSpc>
              <a:defRPr/>
            </a:pPr>
            <a:r>
              <a:rPr lang="en-US" altLang="en-US"/>
              <a:t>PocketAPRS			Mike Musick</a:t>
            </a:r>
          </a:p>
        </p:txBody>
      </p:sp>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74E7F90-A473-4927-B827-84760A82D5EB}"/>
              </a:ext>
            </a:extLst>
          </p:cNvPr>
          <p:cNvSpPr>
            <a:spLocks noGrp="1" noChangeArrowheads="1"/>
          </p:cNvSpPr>
          <p:nvPr>
            <p:ph type="title"/>
          </p:nvPr>
        </p:nvSpPr>
        <p:spPr>
          <a:xfrm>
            <a:off x="457200" y="381000"/>
            <a:ext cx="8229600" cy="914400"/>
          </a:xfrm>
        </p:spPr>
        <p:txBody>
          <a:bodyPr/>
          <a:lstStyle/>
          <a:p>
            <a:pPr eaLnBrk="1" hangingPunct="1">
              <a:defRPr/>
            </a:pPr>
            <a:r>
              <a:rPr lang="en-US" altLang="en-US"/>
              <a:t>UI-View</a:t>
            </a:r>
          </a:p>
        </p:txBody>
      </p:sp>
      <p:sp>
        <p:nvSpPr>
          <p:cNvPr id="37891" name="Rectangle 3">
            <a:extLst>
              <a:ext uri="{FF2B5EF4-FFF2-40B4-BE49-F238E27FC236}">
                <a16:creationId xmlns:a16="http://schemas.microsoft.com/office/drawing/2014/main" id="{C470CEAB-FBDD-4375-8509-FA50A57A8A73}"/>
              </a:ext>
            </a:extLst>
          </p:cNvPr>
          <p:cNvSpPr>
            <a:spLocks noGrp="1" noChangeArrowheads="1"/>
          </p:cNvSpPr>
          <p:nvPr>
            <p:ph type="body" idx="1"/>
          </p:nvPr>
        </p:nvSpPr>
        <p:spPr>
          <a:xfrm>
            <a:off x="457200" y="1371600"/>
            <a:ext cx="8229600" cy="4648200"/>
          </a:xfrm>
        </p:spPr>
        <p:txBody>
          <a:bodyPr/>
          <a:lstStyle/>
          <a:p>
            <a:pPr eaLnBrk="1" hangingPunct="1">
              <a:lnSpc>
                <a:spcPct val="80000"/>
              </a:lnSpc>
            </a:pPr>
            <a:r>
              <a:rPr lang="en-US" altLang="en-US" sz="2400">
                <a:effectLst/>
                <a:cs typeface="Times New Roman" panose="02020603050405020304" pitchFamily="18" charset="0"/>
              </a:rPr>
              <a:t>UI-View uses bitmap images for its maps. Also, the 32 bit version supports Precision Mapping.</a:t>
            </a:r>
            <a:br>
              <a:rPr lang="en-US" altLang="en-US" sz="2400">
                <a:effectLst/>
                <a:cs typeface="Times New Roman" panose="02020603050405020304" pitchFamily="18" charset="0"/>
              </a:rPr>
            </a:br>
            <a:endParaRPr lang="en-US" altLang="en-US" sz="2400">
              <a:effectLst/>
              <a:cs typeface="Times New Roman" panose="02020603050405020304" pitchFamily="18" charset="0"/>
            </a:endParaRPr>
          </a:p>
          <a:p>
            <a:pPr eaLnBrk="1" hangingPunct="1">
              <a:lnSpc>
                <a:spcPct val="80000"/>
              </a:lnSpc>
            </a:pPr>
            <a:r>
              <a:rPr lang="en-US" altLang="en-US" sz="2400">
                <a:effectLst/>
                <a:cs typeface="Times New Roman" panose="02020603050405020304" pitchFamily="18" charset="0"/>
              </a:rPr>
              <a:t>It supports TNCs in KISS mode and AGWPE host mode in addition to terminal mode - and host mode allows up to 16 RF ports.</a:t>
            </a:r>
            <a:br>
              <a:rPr lang="en-US" altLang="en-US" sz="2400">
                <a:effectLst/>
                <a:cs typeface="Times New Roman" panose="02020603050405020304" pitchFamily="18" charset="0"/>
              </a:rPr>
            </a:br>
            <a:endParaRPr lang="en-US" altLang="en-US" sz="2400">
              <a:effectLst/>
              <a:cs typeface="Times New Roman" panose="02020603050405020304" pitchFamily="18" charset="0"/>
            </a:endParaRPr>
          </a:p>
          <a:p>
            <a:pPr eaLnBrk="1" hangingPunct="1">
              <a:lnSpc>
                <a:spcPct val="80000"/>
              </a:lnSpc>
            </a:pPr>
            <a:r>
              <a:rPr lang="en-US" altLang="en-US" sz="2400">
                <a:effectLst/>
                <a:cs typeface="Times New Roman" panose="02020603050405020304" pitchFamily="18" charset="0"/>
              </a:rPr>
              <a:t>UI-View has a full-featured intelligent digipeater.</a:t>
            </a:r>
            <a:br>
              <a:rPr lang="en-US" altLang="en-US" sz="2400">
                <a:effectLst/>
                <a:cs typeface="Times New Roman" panose="02020603050405020304" pitchFamily="18" charset="0"/>
              </a:rPr>
            </a:br>
            <a:endParaRPr lang="en-US" altLang="en-US" sz="2400">
              <a:effectLst/>
              <a:cs typeface="Times New Roman" panose="02020603050405020304" pitchFamily="18" charset="0"/>
            </a:endParaRPr>
          </a:p>
          <a:p>
            <a:pPr eaLnBrk="1" hangingPunct="1">
              <a:lnSpc>
                <a:spcPct val="80000"/>
              </a:lnSpc>
            </a:pPr>
            <a:r>
              <a:rPr lang="en-US" altLang="en-US" sz="2400">
                <a:effectLst/>
                <a:cs typeface="Times New Roman" panose="02020603050405020304" pitchFamily="18" charset="0"/>
              </a:rPr>
              <a:t>UI-View has full support for connecting to APRS servers on the internet.</a:t>
            </a:r>
            <a:br>
              <a:rPr lang="en-US" altLang="en-US" sz="2400">
                <a:effectLst/>
                <a:cs typeface="Times New Roman" panose="02020603050405020304" pitchFamily="18" charset="0"/>
              </a:rPr>
            </a:br>
            <a:endParaRPr lang="en-US" altLang="en-US" sz="2400">
              <a:effectLst/>
              <a:cs typeface="Times New Roman" panose="02020603050405020304" pitchFamily="18" charset="0"/>
            </a:endParaRPr>
          </a:p>
          <a:p>
            <a:pPr eaLnBrk="1" hangingPunct="1">
              <a:lnSpc>
                <a:spcPct val="80000"/>
              </a:lnSpc>
            </a:pPr>
            <a:r>
              <a:rPr lang="en-US" altLang="en-US" sz="2400">
                <a:effectLst/>
                <a:cs typeface="Times New Roman" panose="02020603050405020304" pitchFamily="18" charset="0"/>
              </a:rPr>
              <a:t>UI-View is open architecture. A number of other software developers have written add-on applications providing additional functionality.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1D91496-C9B5-473C-95AF-AC5A3581E41D}"/>
              </a:ext>
            </a:extLst>
          </p:cNvPr>
          <p:cNvSpPr>
            <a:spLocks noGrp="1" noChangeArrowheads="1"/>
          </p:cNvSpPr>
          <p:nvPr>
            <p:ph type="title"/>
          </p:nvPr>
        </p:nvSpPr>
        <p:spPr>
          <a:xfrm>
            <a:off x="381000" y="381000"/>
            <a:ext cx="3048000" cy="1066800"/>
          </a:xfrm>
        </p:spPr>
        <p:txBody>
          <a:bodyPr/>
          <a:lstStyle/>
          <a:p>
            <a:pPr eaLnBrk="1" hangingPunct="1">
              <a:defRPr/>
            </a:pPr>
            <a:r>
              <a:rPr lang="en-US" altLang="en-US"/>
              <a:t>UI-view</a:t>
            </a:r>
          </a:p>
        </p:txBody>
      </p:sp>
      <p:sp>
        <p:nvSpPr>
          <p:cNvPr id="98307" name="Rectangle 3">
            <a:extLst>
              <a:ext uri="{FF2B5EF4-FFF2-40B4-BE49-F238E27FC236}">
                <a16:creationId xmlns:a16="http://schemas.microsoft.com/office/drawing/2014/main" id="{5F6753A0-C1D1-4C7E-803E-202E6DF00A65}"/>
              </a:ext>
            </a:extLst>
          </p:cNvPr>
          <p:cNvSpPr>
            <a:spLocks noGrp="1" noChangeArrowheads="1"/>
          </p:cNvSpPr>
          <p:nvPr>
            <p:ph type="body" idx="1"/>
          </p:nvPr>
        </p:nvSpPr>
        <p:spPr>
          <a:xfrm>
            <a:off x="381000" y="1447800"/>
            <a:ext cx="3962400" cy="4572000"/>
          </a:xfrm>
        </p:spPr>
        <p:txBody>
          <a:bodyPr/>
          <a:lstStyle/>
          <a:p>
            <a:pPr eaLnBrk="1" hangingPunct="1">
              <a:lnSpc>
                <a:spcPct val="90000"/>
              </a:lnSpc>
              <a:defRPr/>
            </a:pPr>
            <a:r>
              <a:rPr lang="en-US" altLang="en-US" sz="2000"/>
              <a:t>Whether it is used just for WX, or display only, or full TX /RX/internet.  UI-View is more than capable.</a:t>
            </a:r>
            <a:br>
              <a:rPr lang="en-US" altLang="en-US" sz="2000"/>
            </a:br>
            <a:endParaRPr lang="en-US" altLang="en-US" sz="2000"/>
          </a:p>
          <a:p>
            <a:pPr eaLnBrk="1" hangingPunct="1">
              <a:lnSpc>
                <a:spcPct val="90000"/>
              </a:lnSpc>
              <a:defRPr/>
            </a:pPr>
            <a:r>
              <a:rPr lang="en-US" altLang="en-US" sz="2000"/>
              <a:t>It can be configured as a digipeater to relay packets.</a:t>
            </a:r>
            <a:br>
              <a:rPr lang="en-US" altLang="en-US" sz="2000"/>
            </a:br>
            <a:endParaRPr lang="en-US" altLang="en-US" sz="2000"/>
          </a:p>
          <a:p>
            <a:pPr eaLnBrk="1" hangingPunct="1">
              <a:lnSpc>
                <a:spcPct val="90000"/>
              </a:lnSpc>
              <a:defRPr/>
            </a:pPr>
            <a:r>
              <a:rPr lang="en-US" altLang="en-US" sz="2000"/>
              <a:t>With plug-ins, UI-View can receive NWS warnings and plot them on the map.</a:t>
            </a:r>
            <a:br>
              <a:rPr lang="en-US" altLang="en-US" sz="2000"/>
            </a:br>
            <a:r>
              <a:rPr lang="en-US" altLang="en-US" sz="2000"/>
              <a:t> </a:t>
            </a:r>
          </a:p>
          <a:p>
            <a:pPr eaLnBrk="1" hangingPunct="1">
              <a:lnSpc>
                <a:spcPct val="90000"/>
              </a:lnSpc>
              <a:defRPr/>
            </a:pPr>
            <a:r>
              <a:rPr lang="en-US" altLang="en-US" sz="2000"/>
              <a:t>UI-View can really shine in the emergency or event communications role.</a:t>
            </a:r>
          </a:p>
        </p:txBody>
      </p:sp>
      <p:pic>
        <p:nvPicPr>
          <p:cNvPr id="38916" name="Picture 4" descr="Capture_08072003_151510">
            <a:extLst>
              <a:ext uri="{FF2B5EF4-FFF2-40B4-BE49-F238E27FC236}">
                <a16:creationId xmlns:a16="http://schemas.microsoft.com/office/drawing/2014/main" id="{132A3AEC-2551-417C-9173-0F6EB8ABD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
            <a:ext cx="420687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apture_08072003_151700">
            <a:extLst>
              <a:ext uri="{FF2B5EF4-FFF2-40B4-BE49-F238E27FC236}">
                <a16:creationId xmlns:a16="http://schemas.microsoft.com/office/drawing/2014/main" id="{7D06B51B-CDA4-4248-A216-276991E5F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37" t="11737" r="31226" b="4939"/>
          <a:stretch>
            <a:fillRect/>
          </a:stretch>
        </p:blipFill>
        <p:spPr bwMode="auto">
          <a:xfrm>
            <a:off x="4572000" y="2819400"/>
            <a:ext cx="2133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E5D0-2609-4553-A736-EE7ADFF51464}"/>
              </a:ext>
            </a:extLst>
          </p:cNvPr>
          <p:cNvSpPr>
            <a:spLocks noGrp="1"/>
          </p:cNvSpPr>
          <p:nvPr>
            <p:ph type="title"/>
          </p:nvPr>
        </p:nvSpPr>
        <p:spPr/>
        <p:txBody>
          <a:bodyPr/>
          <a:lstStyle/>
          <a:p>
            <a:r>
              <a:rPr lang="en-US" dirty="0"/>
              <a:t>What Won’t be Covered</a:t>
            </a:r>
          </a:p>
        </p:txBody>
      </p:sp>
      <p:sp>
        <p:nvSpPr>
          <p:cNvPr id="3" name="Content Placeholder 2">
            <a:extLst>
              <a:ext uri="{FF2B5EF4-FFF2-40B4-BE49-F238E27FC236}">
                <a16:creationId xmlns:a16="http://schemas.microsoft.com/office/drawing/2014/main" id="{7B11B978-CD2D-4C91-BFD5-800DAD2D16FB}"/>
              </a:ext>
            </a:extLst>
          </p:cNvPr>
          <p:cNvSpPr>
            <a:spLocks noGrp="1"/>
          </p:cNvSpPr>
          <p:nvPr>
            <p:ph idx="1"/>
          </p:nvPr>
        </p:nvSpPr>
        <p:spPr>
          <a:xfrm>
            <a:off x="457200" y="1676400"/>
            <a:ext cx="8229600" cy="4267200"/>
          </a:xfrm>
        </p:spPr>
        <p:txBody>
          <a:bodyPr>
            <a:normAutofit lnSpcReduction="10000"/>
          </a:bodyPr>
          <a:lstStyle/>
          <a:p>
            <a:pPr eaLnBrk="1" hangingPunct="1">
              <a:lnSpc>
                <a:spcPct val="80000"/>
              </a:lnSpc>
              <a:defRPr/>
            </a:pPr>
            <a:r>
              <a:rPr lang="en-US" altLang="en-US" sz="2400" dirty="0"/>
              <a:t>Bicycle rallies, races</a:t>
            </a:r>
          </a:p>
          <a:p>
            <a:pPr eaLnBrk="1" hangingPunct="1">
              <a:lnSpc>
                <a:spcPct val="80000"/>
              </a:lnSpc>
              <a:defRPr/>
            </a:pPr>
            <a:r>
              <a:rPr lang="en-US" altLang="en-US" sz="2400" dirty="0"/>
              <a:t>Walk-a-thons, Parades</a:t>
            </a:r>
          </a:p>
          <a:p>
            <a:pPr eaLnBrk="1" hangingPunct="1">
              <a:lnSpc>
                <a:spcPct val="80000"/>
              </a:lnSpc>
              <a:defRPr/>
            </a:pPr>
            <a:r>
              <a:rPr lang="en-US" altLang="en-US" sz="2400" dirty="0" err="1"/>
              <a:t>Skywarn</a:t>
            </a:r>
            <a:endParaRPr lang="en-US" altLang="en-US" sz="2400" dirty="0"/>
          </a:p>
          <a:p>
            <a:pPr eaLnBrk="1" hangingPunct="1">
              <a:lnSpc>
                <a:spcPct val="80000"/>
              </a:lnSpc>
              <a:defRPr/>
            </a:pPr>
            <a:r>
              <a:rPr lang="en-US" altLang="en-US" sz="2400" dirty="0"/>
              <a:t>Weather Nets</a:t>
            </a:r>
          </a:p>
          <a:p>
            <a:pPr eaLnBrk="1" hangingPunct="1">
              <a:lnSpc>
                <a:spcPct val="80000"/>
              </a:lnSpc>
              <a:defRPr/>
            </a:pPr>
            <a:r>
              <a:rPr lang="en-US" altLang="en-US" sz="2400" dirty="0"/>
              <a:t>Crime prevention patrols</a:t>
            </a:r>
          </a:p>
          <a:p>
            <a:pPr eaLnBrk="1" hangingPunct="1">
              <a:lnSpc>
                <a:spcPct val="80000"/>
              </a:lnSpc>
              <a:defRPr/>
            </a:pPr>
            <a:r>
              <a:rPr lang="en-US" altLang="en-US" sz="2400" dirty="0"/>
              <a:t>Damage assessment</a:t>
            </a:r>
          </a:p>
          <a:p>
            <a:pPr eaLnBrk="1" hangingPunct="1">
              <a:lnSpc>
                <a:spcPct val="80000"/>
              </a:lnSpc>
              <a:defRPr/>
            </a:pPr>
            <a:r>
              <a:rPr lang="en-US" altLang="en-US" sz="2400" dirty="0"/>
              <a:t>Direction Finding – Foxhunts</a:t>
            </a:r>
          </a:p>
          <a:p>
            <a:pPr eaLnBrk="1" hangingPunct="1">
              <a:lnSpc>
                <a:spcPct val="80000"/>
              </a:lnSpc>
              <a:defRPr/>
            </a:pPr>
            <a:r>
              <a:rPr lang="en-US" altLang="en-US" sz="2400" dirty="0"/>
              <a:t>Balloon tracking</a:t>
            </a:r>
          </a:p>
          <a:p>
            <a:pPr eaLnBrk="1" hangingPunct="1">
              <a:lnSpc>
                <a:spcPct val="80000"/>
              </a:lnSpc>
              <a:defRPr/>
            </a:pPr>
            <a:r>
              <a:rPr lang="en-US" altLang="en-US" sz="2400" dirty="0"/>
              <a:t>APRS and satellites</a:t>
            </a:r>
          </a:p>
          <a:p>
            <a:pPr eaLnBrk="1" hangingPunct="1">
              <a:lnSpc>
                <a:spcPct val="80000"/>
              </a:lnSpc>
              <a:defRPr/>
            </a:pPr>
            <a:r>
              <a:rPr lang="en-US" altLang="en-US" sz="2400" dirty="0"/>
              <a:t>Universal text messaging</a:t>
            </a:r>
          </a:p>
          <a:p>
            <a:pPr eaLnBrk="1" hangingPunct="1">
              <a:lnSpc>
                <a:spcPct val="80000"/>
              </a:lnSpc>
              <a:defRPr/>
            </a:pPr>
            <a:endParaRPr lang="en-US" altLang="en-US" sz="2400" dirty="0"/>
          </a:p>
          <a:p>
            <a:pPr eaLnBrk="1" hangingPunct="1">
              <a:lnSpc>
                <a:spcPct val="80000"/>
              </a:lnSpc>
              <a:defRPr/>
            </a:pPr>
            <a:r>
              <a:rPr lang="en-US" altLang="en-US" sz="2400" dirty="0"/>
              <a:t>For much more information see  WWW.APRS.ORG</a:t>
            </a:r>
          </a:p>
          <a:p>
            <a:pPr marL="0" indent="0">
              <a:buNone/>
            </a:pPr>
            <a:endParaRPr lang="en-US" dirty="0"/>
          </a:p>
        </p:txBody>
      </p:sp>
    </p:spTree>
    <p:extLst>
      <p:ext uri="{BB962C8B-B14F-4D97-AF65-F5344CB8AC3E}">
        <p14:creationId xmlns:p14="http://schemas.microsoft.com/office/powerpoint/2010/main" val="2054090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220D231-46FC-47FB-8F52-251BA76E630E}"/>
              </a:ext>
            </a:extLst>
          </p:cNvPr>
          <p:cNvSpPr>
            <a:spLocks noGrp="1" noChangeArrowheads="1"/>
          </p:cNvSpPr>
          <p:nvPr>
            <p:ph type="title"/>
          </p:nvPr>
        </p:nvSpPr>
        <p:spPr>
          <a:xfrm>
            <a:off x="381000" y="381000"/>
            <a:ext cx="3962400" cy="533400"/>
          </a:xfrm>
        </p:spPr>
        <p:txBody>
          <a:bodyPr/>
          <a:lstStyle/>
          <a:p>
            <a:pPr eaLnBrk="1" hangingPunct="1">
              <a:defRPr/>
            </a:pPr>
            <a:r>
              <a:rPr lang="en-US" altLang="en-US"/>
              <a:t>UI-view Maps</a:t>
            </a:r>
          </a:p>
        </p:txBody>
      </p:sp>
      <p:sp>
        <p:nvSpPr>
          <p:cNvPr id="97283" name="Rectangle 3">
            <a:extLst>
              <a:ext uri="{FF2B5EF4-FFF2-40B4-BE49-F238E27FC236}">
                <a16:creationId xmlns:a16="http://schemas.microsoft.com/office/drawing/2014/main" id="{9B7C86F1-DFC4-4FD8-9FC0-C33C10B16CB5}"/>
              </a:ext>
            </a:extLst>
          </p:cNvPr>
          <p:cNvSpPr>
            <a:spLocks noGrp="1" noChangeArrowheads="1"/>
          </p:cNvSpPr>
          <p:nvPr>
            <p:ph type="body" idx="1"/>
          </p:nvPr>
        </p:nvSpPr>
        <p:spPr>
          <a:xfrm>
            <a:off x="228600" y="1143000"/>
            <a:ext cx="4191000" cy="4953000"/>
          </a:xfrm>
        </p:spPr>
        <p:txBody>
          <a:bodyPr/>
          <a:lstStyle/>
          <a:p>
            <a:pPr eaLnBrk="1" hangingPunct="1">
              <a:defRPr/>
            </a:pPr>
            <a:r>
              <a:rPr lang="en-US" altLang="en-US" sz="2400"/>
              <a:t>Full support for Precision mapping, plus you can “capture” many other mapping programs.</a:t>
            </a:r>
            <a:br>
              <a:rPr lang="en-US" altLang="en-US" sz="2400"/>
            </a:br>
            <a:endParaRPr lang="en-US" altLang="en-US" sz="2400"/>
          </a:p>
          <a:p>
            <a:pPr eaLnBrk="1" hangingPunct="1">
              <a:defRPr/>
            </a:pPr>
            <a:r>
              <a:rPr lang="en-US" altLang="en-US" sz="2400"/>
              <a:t>SA virtual map. It makes it very easy to grab maps from Street Atlas V4, V5, V6, V7, V8 and V9</a:t>
            </a:r>
            <a:br>
              <a:rPr lang="en-US" altLang="en-US" sz="2400"/>
            </a:br>
            <a:endParaRPr lang="en-US" altLang="en-US" sz="2400"/>
          </a:p>
          <a:p>
            <a:pPr eaLnBrk="1" hangingPunct="1">
              <a:defRPr/>
            </a:pPr>
            <a:r>
              <a:rPr lang="en-US" altLang="en-US" sz="2400"/>
              <a:t>UI-Terra add-on allows you to make maps from Terraserver.</a:t>
            </a:r>
          </a:p>
        </p:txBody>
      </p:sp>
      <p:pic>
        <p:nvPicPr>
          <p:cNvPr id="39940" name="Picture 4" descr="Capture_08072003_145745">
            <a:extLst>
              <a:ext uri="{FF2B5EF4-FFF2-40B4-BE49-F238E27FC236}">
                <a16:creationId xmlns:a16="http://schemas.microsoft.com/office/drawing/2014/main" id="{DC80D33B-BBFF-4F0C-8779-D916CDCD9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
            <a:ext cx="428942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apture_08072003_150814">
            <a:extLst>
              <a:ext uri="{FF2B5EF4-FFF2-40B4-BE49-F238E27FC236}">
                <a16:creationId xmlns:a16="http://schemas.microsoft.com/office/drawing/2014/main" id="{A5D4B0A3-DC3D-4575-A9E3-30028D6AC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36576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7D5B696-82CB-445E-83BC-A597BF526BED}"/>
              </a:ext>
            </a:extLst>
          </p:cNvPr>
          <p:cNvSpPr>
            <a:spLocks noGrp="1" noChangeArrowheads="1"/>
          </p:cNvSpPr>
          <p:nvPr>
            <p:ph type="title"/>
          </p:nvPr>
        </p:nvSpPr>
        <p:spPr>
          <a:xfrm>
            <a:off x="381000" y="381000"/>
            <a:ext cx="4800600" cy="1066800"/>
          </a:xfrm>
        </p:spPr>
        <p:txBody>
          <a:bodyPr/>
          <a:lstStyle/>
          <a:p>
            <a:pPr eaLnBrk="1" hangingPunct="1">
              <a:defRPr/>
            </a:pPr>
            <a:r>
              <a:rPr lang="en-US" altLang="en-US"/>
              <a:t>UI-View Events Operation</a:t>
            </a:r>
          </a:p>
        </p:txBody>
      </p:sp>
      <p:sp>
        <p:nvSpPr>
          <p:cNvPr id="40963" name="Rectangle 3">
            <a:extLst>
              <a:ext uri="{FF2B5EF4-FFF2-40B4-BE49-F238E27FC236}">
                <a16:creationId xmlns:a16="http://schemas.microsoft.com/office/drawing/2014/main" id="{115A5DD1-6DEC-47E3-B614-C338E86F04FC}"/>
              </a:ext>
            </a:extLst>
          </p:cNvPr>
          <p:cNvSpPr>
            <a:spLocks noGrp="1" noChangeArrowheads="1"/>
          </p:cNvSpPr>
          <p:nvPr>
            <p:ph type="body" idx="1"/>
          </p:nvPr>
        </p:nvSpPr>
        <p:spPr>
          <a:xfrm>
            <a:off x="381000" y="1752600"/>
            <a:ext cx="4953000" cy="1447800"/>
          </a:xfrm>
        </p:spPr>
        <p:txBody>
          <a:bodyPr/>
          <a:lstStyle/>
          <a:p>
            <a:pPr eaLnBrk="1" hangingPunct="1">
              <a:lnSpc>
                <a:spcPct val="90000"/>
              </a:lnSpc>
            </a:pPr>
            <a:r>
              <a:rPr lang="en-US" altLang="en-US" sz="2400">
                <a:effectLst/>
              </a:rPr>
              <a:t>Exclude/include lists.  Here you can choose to exclude everything except mobile stations.  </a:t>
            </a:r>
          </a:p>
        </p:txBody>
      </p:sp>
      <p:pic>
        <p:nvPicPr>
          <p:cNvPr id="40964" name="Picture 4" descr="Capture_08072003_153217">
            <a:extLst>
              <a:ext uri="{FF2B5EF4-FFF2-40B4-BE49-F238E27FC236}">
                <a16:creationId xmlns:a16="http://schemas.microsoft.com/office/drawing/2014/main" id="{6A448030-E58A-418E-B164-07D163DAA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1000"/>
            <a:ext cx="31702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Capture_08072003_153315">
            <a:extLst>
              <a:ext uri="{FF2B5EF4-FFF2-40B4-BE49-F238E27FC236}">
                <a16:creationId xmlns:a16="http://schemas.microsoft.com/office/drawing/2014/main" id="{134C4E83-944A-4AFC-9359-DBD33DD09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31242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a:extLst>
              <a:ext uri="{FF2B5EF4-FFF2-40B4-BE49-F238E27FC236}">
                <a16:creationId xmlns:a16="http://schemas.microsoft.com/office/drawing/2014/main" id="{E51B09B9-C168-4559-A10E-DAC1AEC4C4DA}"/>
              </a:ext>
            </a:extLst>
          </p:cNvPr>
          <p:cNvSpPr>
            <a:spLocks noChangeArrowheads="1"/>
          </p:cNvSpPr>
          <p:nvPr/>
        </p:nvSpPr>
        <p:spPr bwMode="auto">
          <a:xfrm>
            <a:off x="3657600" y="3276600"/>
            <a:ext cx="4953000" cy="2209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685800" indent="-22860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543050" indent="-17145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00250" indent="-17145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457450" indent="-17145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14650" indent="-17145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371850" indent="-17145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29050" indent="-17145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90000"/>
              </a:lnSpc>
              <a:spcBef>
                <a:spcPct val="30000"/>
              </a:spcBef>
              <a:spcAft>
                <a:spcPct val="45000"/>
              </a:spcAft>
              <a:buClrTx/>
              <a:buSzTx/>
              <a:buFontTx/>
              <a:buChar char="•"/>
            </a:pPr>
            <a:r>
              <a:rPr lang="en-US" altLang="en-US" sz="2400"/>
              <a:t>Tactical calls  --  you can assign labels to call signs. </a:t>
            </a:r>
          </a:p>
          <a:p>
            <a:pPr>
              <a:lnSpc>
                <a:spcPct val="90000"/>
              </a:lnSpc>
              <a:spcBef>
                <a:spcPct val="30000"/>
              </a:spcBef>
              <a:spcAft>
                <a:spcPct val="45000"/>
              </a:spcAft>
              <a:buClrTx/>
              <a:buSzTx/>
              <a:buFontTx/>
              <a:buChar char="•"/>
            </a:pPr>
            <a:r>
              <a:rPr lang="en-US" altLang="en-US" sz="2400"/>
              <a:t>With a plug-in, you can draw an object on the map and transmit it over APRS.  This is great for  a race route.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D625-5F20-4097-BBA7-FB0D7C01C9DC}"/>
              </a:ext>
            </a:extLst>
          </p:cNvPr>
          <p:cNvSpPr>
            <a:spLocks noGrp="1"/>
          </p:cNvSpPr>
          <p:nvPr>
            <p:ph type="title"/>
          </p:nvPr>
        </p:nvSpPr>
        <p:spPr/>
        <p:txBody>
          <a:bodyPr/>
          <a:lstStyle/>
          <a:p>
            <a:r>
              <a:rPr lang="en-US" dirty="0"/>
              <a:t>Links to Further APRS info</a:t>
            </a:r>
          </a:p>
        </p:txBody>
      </p:sp>
      <p:sp>
        <p:nvSpPr>
          <p:cNvPr id="3" name="Content Placeholder 2">
            <a:extLst>
              <a:ext uri="{FF2B5EF4-FFF2-40B4-BE49-F238E27FC236}">
                <a16:creationId xmlns:a16="http://schemas.microsoft.com/office/drawing/2014/main" id="{C2349B20-21C1-4770-9EC9-CD0B128BF4AF}"/>
              </a:ext>
            </a:extLst>
          </p:cNvPr>
          <p:cNvSpPr>
            <a:spLocks noGrp="1"/>
          </p:cNvSpPr>
          <p:nvPr>
            <p:ph idx="1"/>
          </p:nvPr>
        </p:nvSpPr>
        <p:spPr/>
        <p:txBody>
          <a:bodyPr/>
          <a:lstStyle/>
          <a:p>
            <a:r>
              <a:rPr lang="en-US" sz="2800" dirty="0">
                <a:hlinkClick r:id="rId2"/>
              </a:rPr>
              <a:t>http://www.aprs.org/</a:t>
            </a:r>
            <a:endParaRPr lang="en-US" sz="2800" dirty="0"/>
          </a:p>
          <a:p>
            <a:endParaRPr lang="en-US" sz="2800" dirty="0"/>
          </a:p>
          <a:p>
            <a:r>
              <a:rPr lang="en-US" sz="2800" dirty="0">
                <a:hlinkClick r:id="rId3"/>
              </a:rPr>
              <a:t>https://aprs.fi/#!mt=roadmap&amp;z=11&amp;lat=41.6615&amp;lng=-93.6125&amp;timerange=3600&amp;tail=3600</a:t>
            </a:r>
            <a:endParaRPr lang="en-US" sz="2800" dirty="0"/>
          </a:p>
          <a:p>
            <a:endParaRPr lang="en-US" sz="2800" dirty="0"/>
          </a:p>
          <a:p>
            <a:r>
              <a:rPr lang="en-US" sz="2800" dirty="0"/>
              <a:t>Search Google for “APRS presentations</a:t>
            </a:r>
            <a:r>
              <a:rPr lang="en-US" dirty="0"/>
              <a:t>”</a:t>
            </a:r>
          </a:p>
        </p:txBody>
      </p:sp>
    </p:spTree>
    <p:extLst>
      <p:ext uri="{BB962C8B-B14F-4D97-AF65-F5344CB8AC3E}">
        <p14:creationId xmlns:p14="http://schemas.microsoft.com/office/powerpoint/2010/main" val="287635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DDE1BB49-91C7-42BD-94BC-6F486EA8DCB9}"/>
              </a:ext>
            </a:extLst>
          </p:cNvPr>
          <p:cNvSpPr>
            <a:spLocks noGrp="1" noChangeArrowheads="1"/>
          </p:cNvSpPr>
          <p:nvPr>
            <p:ph type="title"/>
          </p:nvPr>
        </p:nvSpPr>
        <p:spPr/>
        <p:txBody>
          <a:bodyPr/>
          <a:lstStyle/>
          <a:p>
            <a:pPr eaLnBrk="1" hangingPunct="1">
              <a:defRPr/>
            </a:pPr>
            <a:r>
              <a:rPr lang="en-US" altLang="en-US"/>
              <a:t>Credits</a:t>
            </a:r>
          </a:p>
        </p:txBody>
      </p:sp>
      <p:sp>
        <p:nvSpPr>
          <p:cNvPr id="123907" name="Rectangle 3">
            <a:extLst>
              <a:ext uri="{FF2B5EF4-FFF2-40B4-BE49-F238E27FC236}">
                <a16:creationId xmlns:a16="http://schemas.microsoft.com/office/drawing/2014/main" id="{5182FA91-68D5-4CD8-820A-BF2F1B573AAD}"/>
              </a:ext>
            </a:extLst>
          </p:cNvPr>
          <p:cNvSpPr>
            <a:spLocks noGrp="1" noChangeArrowheads="1"/>
          </p:cNvSpPr>
          <p:nvPr>
            <p:ph type="body" idx="1"/>
          </p:nvPr>
        </p:nvSpPr>
        <p:spPr>
          <a:xfrm>
            <a:off x="457200" y="1981200"/>
            <a:ext cx="8229600" cy="1066800"/>
          </a:xfrm>
        </p:spPr>
        <p:txBody>
          <a:bodyPr/>
          <a:lstStyle/>
          <a:p>
            <a:pPr eaLnBrk="1" hangingPunct="1">
              <a:defRPr/>
            </a:pPr>
            <a:r>
              <a:rPr lang="en-US" altLang="en-US"/>
              <a:t>Thanks to the following for earlier research and presentations on APRS…….</a:t>
            </a:r>
          </a:p>
        </p:txBody>
      </p:sp>
      <p:sp>
        <p:nvSpPr>
          <p:cNvPr id="55300" name="Text Box 4">
            <a:extLst>
              <a:ext uri="{FF2B5EF4-FFF2-40B4-BE49-F238E27FC236}">
                <a16:creationId xmlns:a16="http://schemas.microsoft.com/office/drawing/2014/main" id="{A75E897C-B4F1-42CF-8E21-F6A7E039A669}"/>
              </a:ext>
            </a:extLst>
          </p:cNvPr>
          <p:cNvSpPr txBox="1">
            <a:spLocks noChangeArrowheads="1"/>
          </p:cNvSpPr>
          <p:nvPr/>
        </p:nvSpPr>
        <p:spPr bwMode="auto">
          <a:xfrm>
            <a:off x="990600" y="3505200"/>
            <a:ext cx="6934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000" b="1"/>
              <a:t>John Beadles 		N5OOM</a:t>
            </a:r>
          </a:p>
          <a:p>
            <a:pPr>
              <a:spcBef>
                <a:spcPct val="50000"/>
              </a:spcBef>
            </a:pPr>
            <a:r>
              <a:rPr lang="en-US" altLang="en-US" sz="2000" b="1"/>
              <a:t>Tony Campbell	W5ADC</a:t>
            </a:r>
          </a:p>
          <a:p>
            <a:pPr>
              <a:spcBef>
                <a:spcPct val="50000"/>
              </a:spcBef>
            </a:pPr>
            <a:r>
              <a:rPr lang="en-US" altLang="en-US" sz="2000" b="1"/>
              <a:t>Pete Loveall		AE5PL</a:t>
            </a:r>
          </a:p>
          <a:p>
            <a:pPr>
              <a:spcBef>
                <a:spcPct val="50000"/>
              </a:spcBef>
            </a:pPr>
            <a:r>
              <a:rPr lang="en-US" altLang="en-US" sz="2000" b="1"/>
              <a:t>Bob Bruninga		WB4APR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DAF4-3A56-48BD-A472-7676C71BD19C}"/>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2D19B40-45EA-4072-847B-585AC455CA63}"/>
              </a:ext>
            </a:extLst>
          </p:cNvPr>
          <p:cNvSpPr>
            <a:spLocks noGrp="1"/>
          </p:cNvSpPr>
          <p:nvPr>
            <p:ph idx="1"/>
          </p:nvPr>
        </p:nvSpPr>
        <p:spPr/>
        <p:txBody>
          <a:bodyPr/>
          <a:lstStyle/>
          <a:p>
            <a:r>
              <a:rPr lang="en-US" dirty="0"/>
              <a:t>Bob </a:t>
            </a:r>
            <a:r>
              <a:rPr lang="en-US" dirty="0" err="1"/>
              <a:t>Bruniga</a:t>
            </a:r>
            <a:r>
              <a:rPr lang="en-US" dirty="0"/>
              <a:t> of course</a:t>
            </a:r>
          </a:p>
          <a:p>
            <a:r>
              <a:rPr lang="en-US" dirty="0"/>
              <a:t>Tim Watson KB1HNZ &amp; Ryan Michaelson KB1YTR</a:t>
            </a:r>
          </a:p>
          <a:p>
            <a:r>
              <a:rPr lang="en-US" altLang="en-US" dirty="0"/>
              <a:t>Guy Story, KC5GOI</a:t>
            </a:r>
            <a:endParaRPr lang="en-US" dirty="0">
              <a:solidFill>
                <a:schemeClr val="tx1">
                  <a:lumMod val="85000"/>
                </a:schemeClr>
              </a:solidFill>
            </a:endParaRPr>
          </a:p>
          <a:p>
            <a:endParaRPr lang="en-US" dirty="0"/>
          </a:p>
        </p:txBody>
      </p:sp>
    </p:spTree>
    <p:extLst>
      <p:ext uri="{BB962C8B-B14F-4D97-AF65-F5344CB8AC3E}">
        <p14:creationId xmlns:p14="http://schemas.microsoft.com/office/powerpoint/2010/main" val="263451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8D238C4E-4C60-4554-B761-026540B30375}"/>
              </a:ext>
            </a:extLst>
          </p:cNvPr>
          <p:cNvSpPr>
            <a:spLocks noGrp="1" noChangeArrowheads="1"/>
          </p:cNvSpPr>
          <p:nvPr>
            <p:ph type="title"/>
          </p:nvPr>
        </p:nvSpPr>
        <p:spPr>
          <a:xfrm>
            <a:off x="457200" y="381000"/>
            <a:ext cx="8229600" cy="1143000"/>
          </a:xfrm>
        </p:spPr>
        <p:txBody>
          <a:bodyPr/>
          <a:lstStyle/>
          <a:p>
            <a:pPr eaLnBrk="1" hangingPunct="1">
              <a:defRPr/>
            </a:pPr>
            <a:r>
              <a:rPr lang="en-US" altLang="en-US"/>
              <a:t>What is APRS?</a:t>
            </a:r>
          </a:p>
        </p:txBody>
      </p:sp>
      <p:sp>
        <p:nvSpPr>
          <p:cNvPr id="71683" name="Rectangle 3">
            <a:extLst>
              <a:ext uri="{FF2B5EF4-FFF2-40B4-BE49-F238E27FC236}">
                <a16:creationId xmlns:a16="http://schemas.microsoft.com/office/drawing/2014/main" id="{03D1BBE2-77CF-42F1-8C63-D88942BB29F8}"/>
              </a:ext>
            </a:extLst>
          </p:cNvPr>
          <p:cNvSpPr>
            <a:spLocks noGrp="1" noChangeArrowheads="1"/>
          </p:cNvSpPr>
          <p:nvPr>
            <p:ph type="body" idx="1"/>
          </p:nvPr>
        </p:nvSpPr>
        <p:spPr>
          <a:xfrm>
            <a:off x="1219200" y="1600200"/>
            <a:ext cx="6629400" cy="4267200"/>
          </a:xfrm>
        </p:spPr>
        <p:txBody>
          <a:bodyPr/>
          <a:lstStyle/>
          <a:p>
            <a:pPr eaLnBrk="1" hangingPunct="1">
              <a:lnSpc>
                <a:spcPct val="80000"/>
              </a:lnSpc>
              <a:defRPr/>
            </a:pPr>
            <a:r>
              <a:rPr lang="en-US" altLang="en-US" sz="2800" b="1" dirty="0"/>
              <a:t>APRS</a:t>
            </a:r>
            <a:r>
              <a:rPr lang="en-US" altLang="en-US" sz="2800" dirty="0"/>
              <a:t> stands for Automatic Packet Reporting System (although it is frequently also called Automatic </a:t>
            </a:r>
            <a:r>
              <a:rPr lang="en-US" altLang="en-US" sz="2800" i="1" dirty="0"/>
              <a:t>Position </a:t>
            </a:r>
            <a:r>
              <a:rPr lang="en-US" altLang="en-US" sz="2800" dirty="0"/>
              <a:t>Reporting System.)</a:t>
            </a:r>
            <a:endParaRPr lang="en-US" altLang="en-US" sz="2800" b="1" i="1" dirty="0"/>
          </a:p>
          <a:p>
            <a:pPr eaLnBrk="1" hangingPunct="1">
              <a:lnSpc>
                <a:spcPct val="80000"/>
              </a:lnSpc>
              <a:buFont typeface="Wingdings" panose="05000000000000000000" pitchFamily="2" charset="2"/>
              <a:buNone/>
              <a:defRPr/>
            </a:pPr>
            <a:endParaRPr lang="en-US" altLang="en-US" sz="2800" b="1" i="1" dirty="0"/>
          </a:p>
          <a:p>
            <a:pPr eaLnBrk="1" hangingPunct="1">
              <a:lnSpc>
                <a:spcPct val="80000"/>
              </a:lnSpc>
              <a:defRPr/>
            </a:pPr>
            <a:r>
              <a:rPr lang="en-US" altLang="en-US" sz="2400" b="1" dirty="0"/>
              <a:t>APRS</a:t>
            </a:r>
            <a:r>
              <a:rPr lang="en-US" altLang="en-US" sz="2400" dirty="0"/>
              <a:t> was developed in the early 1990's by Bob </a:t>
            </a:r>
            <a:r>
              <a:rPr lang="en-US" altLang="en-US" sz="2400" dirty="0" err="1"/>
              <a:t>Bruninga</a:t>
            </a:r>
            <a:r>
              <a:rPr lang="en-US" altLang="en-US" sz="2400" dirty="0"/>
              <a:t>, WB4APR, for tracking and digital communications with mobile </a:t>
            </a:r>
            <a:r>
              <a:rPr lang="en-US" altLang="en-US" sz="2400" b="1" dirty="0"/>
              <a:t>GPS equipped</a:t>
            </a:r>
            <a:r>
              <a:rPr lang="en-US" altLang="en-US" sz="2400" dirty="0"/>
              <a:t> stations utilizing Amateur two-way radio.</a:t>
            </a:r>
          </a:p>
          <a:p>
            <a:pPr eaLnBrk="1" hangingPunct="1">
              <a:lnSpc>
                <a:spcPct val="80000"/>
              </a:lnSpc>
              <a:defRPr/>
            </a:pPr>
            <a:endParaRPr lang="en-US" altLang="en-US" sz="2400" dirty="0"/>
          </a:p>
          <a:p>
            <a:pPr eaLnBrk="1" hangingPunct="1">
              <a:lnSpc>
                <a:spcPct val="80000"/>
              </a:lnSpc>
              <a:defRPr/>
            </a:pPr>
            <a:r>
              <a:rPr lang="en-US" altLang="en-US" sz="2400" dirty="0"/>
              <a:t>APRS has been around for 25 years</a:t>
            </a:r>
          </a:p>
          <a:p>
            <a:pPr eaLnBrk="1" hangingPunct="1">
              <a:lnSpc>
                <a:spcPct val="80000"/>
              </a:lnSpc>
              <a:buFont typeface="Wingdings" panose="05000000000000000000" pitchFamily="2" charset="2"/>
              <a:buNone/>
              <a:defRPr/>
            </a:pPr>
            <a:endParaRPr lang="en-US" altLang="en-US" sz="1400" dirty="0"/>
          </a:p>
        </p:txBody>
      </p:sp>
    </p:spTree>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81B8697-2595-48B5-B18E-E2B4DB629AAA}"/>
              </a:ext>
            </a:extLst>
          </p:cNvPr>
          <p:cNvSpPr>
            <a:spLocks noGrp="1" noChangeArrowheads="1"/>
          </p:cNvSpPr>
          <p:nvPr>
            <p:ph type="title"/>
          </p:nvPr>
        </p:nvSpPr>
        <p:spPr>
          <a:xfrm>
            <a:off x="685800" y="381000"/>
            <a:ext cx="7772400" cy="762000"/>
          </a:xfrm>
        </p:spPr>
        <p:txBody>
          <a:bodyPr/>
          <a:lstStyle/>
          <a:p>
            <a:pPr eaLnBrk="1" hangingPunct="1">
              <a:defRPr/>
            </a:pPr>
            <a:r>
              <a:rPr lang="en-US" altLang="en-US" sz="4000"/>
              <a:t>Bob Bruninga – “Father of APRS”</a:t>
            </a:r>
          </a:p>
        </p:txBody>
      </p:sp>
      <p:sp>
        <p:nvSpPr>
          <p:cNvPr id="56323" name="Rectangle 3">
            <a:extLst>
              <a:ext uri="{FF2B5EF4-FFF2-40B4-BE49-F238E27FC236}">
                <a16:creationId xmlns:a16="http://schemas.microsoft.com/office/drawing/2014/main" id="{EFFA6FA6-C5AB-4C02-816A-3060588AD33B}"/>
              </a:ext>
            </a:extLst>
          </p:cNvPr>
          <p:cNvSpPr>
            <a:spLocks noGrp="1" noChangeArrowheads="1"/>
          </p:cNvSpPr>
          <p:nvPr>
            <p:ph type="body" sz="half" idx="2"/>
          </p:nvPr>
        </p:nvSpPr>
        <p:spPr>
          <a:xfrm>
            <a:off x="4648200" y="1447800"/>
            <a:ext cx="3886200" cy="2743200"/>
          </a:xfrm>
        </p:spPr>
        <p:txBody>
          <a:bodyPr/>
          <a:lstStyle/>
          <a:p>
            <a:pPr eaLnBrk="1" hangingPunct="1">
              <a:defRPr/>
            </a:pPr>
            <a:r>
              <a:rPr lang="en-US" altLang="en-US" sz="2400"/>
              <a:t>His first experimental protocol was run on a VIC-20 program in 1984 to report the position and status of horses in a  cross country endurance run for AMRAD </a:t>
            </a:r>
          </a:p>
        </p:txBody>
      </p:sp>
      <p:pic>
        <p:nvPicPr>
          <p:cNvPr id="5124" name="Picture 4" descr="image008">
            <a:extLst>
              <a:ext uri="{FF2B5EF4-FFF2-40B4-BE49-F238E27FC236}">
                <a16:creationId xmlns:a16="http://schemas.microsoft.com/office/drawing/2014/main" id="{45F5538E-86A4-4EDE-BA98-D7A2EAEE3C04}"/>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09600" y="1295400"/>
            <a:ext cx="3810000" cy="299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Text Box 7">
            <a:extLst>
              <a:ext uri="{FF2B5EF4-FFF2-40B4-BE49-F238E27FC236}">
                <a16:creationId xmlns:a16="http://schemas.microsoft.com/office/drawing/2014/main" id="{154ADC4C-572A-4262-9F7B-6C4951E4047D}"/>
              </a:ext>
            </a:extLst>
          </p:cNvPr>
          <p:cNvSpPr txBox="1">
            <a:spLocks noChangeArrowheads="1"/>
          </p:cNvSpPr>
          <p:nvPr/>
        </p:nvSpPr>
        <p:spPr bwMode="auto">
          <a:xfrm>
            <a:off x="762000" y="4572000"/>
            <a:ext cx="7543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buClr>
                <a:schemeClr val="hlink"/>
              </a:buClr>
              <a:buSzPct val="65000"/>
              <a:buFont typeface="Wingdings" panose="05000000000000000000" pitchFamily="2" charset="2"/>
              <a:buChar char="n"/>
              <a:defRPr/>
            </a:pPr>
            <a:r>
              <a:rPr lang="en-US" altLang="en-US" sz="2400">
                <a:effectLst>
                  <a:outerShdw blurRad="38100" dist="38100" dir="2700000" algn="tl">
                    <a:srgbClr val="000000"/>
                  </a:outerShdw>
                </a:effectLst>
              </a:rPr>
              <a:t>He developed the current APRS protocol as part of his research for the US Navy while an Instructor at the Naval Academy in Annapolis, MD. to assist in tracking  boats in races on the local waterways.</a:t>
            </a:r>
            <a:r>
              <a:rPr lang="en-US" altLang="en-US" sz="24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9929EB8-0C5B-447D-9C75-30A061E21FE9}"/>
              </a:ext>
            </a:extLst>
          </p:cNvPr>
          <p:cNvSpPr>
            <a:spLocks noGrp="1" noChangeArrowheads="1"/>
          </p:cNvSpPr>
          <p:nvPr>
            <p:ph type="title"/>
          </p:nvPr>
        </p:nvSpPr>
        <p:spPr>
          <a:xfrm>
            <a:off x="685800" y="381000"/>
            <a:ext cx="7772400" cy="762000"/>
          </a:xfrm>
        </p:spPr>
        <p:txBody>
          <a:bodyPr/>
          <a:lstStyle/>
          <a:p>
            <a:pPr eaLnBrk="1" hangingPunct="1">
              <a:defRPr/>
            </a:pPr>
            <a:r>
              <a:rPr lang="en-US" altLang="en-US" sz="4000"/>
              <a:t>Bob Bruninga – “Father of APRS”</a:t>
            </a:r>
          </a:p>
        </p:txBody>
      </p:sp>
      <p:sp>
        <p:nvSpPr>
          <p:cNvPr id="77827" name="Rectangle 3">
            <a:extLst>
              <a:ext uri="{FF2B5EF4-FFF2-40B4-BE49-F238E27FC236}">
                <a16:creationId xmlns:a16="http://schemas.microsoft.com/office/drawing/2014/main" id="{47BC2CF5-7995-48D1-AAA9-AE77C0EE9530}"/>
              </a:ext>
            </a:extLst>
          </p:cNvPr>
          <p:cNvSpPr>
            <a:spLocks noGrp="1" noChangeArrowheads="1"/>
          </p:cNvSpPr>
          <p:nvPr>
            <p:ph type="body" sz="half" idx="2"/>
          </p:nvPr>
        </p:nvSpPr>
        <p:spPr>
          <a:xfrm>
            <a:off x="4648200" y="1447800"/>
            <a:ext cx="3886200" cy="1524000"/>
          </a:xfrm>
        </p:spPr>
        <p:txBody>
          <a:bodyPr/>
          <a:lstStyle/>
          <a:p>
            <a:pPr eaLnBrk="1" hangingPunct="1">
              <a:lnSpc>
                <a:spcPct val="90000"/>
              </a:lnSpc>
              <a:defRPr/>
            </a:pPr>
            <a:r>
              <a:rPr lang="en-US" altLang="en-US" sz="2400"/>
              <a:t>The predecessor to the current “APRS” protocol was named APLS and released in 1991. </a:t>
            </a:r>
          </a:p>
        </p:txBody>
      </p:sp>
      <p:sp>
        <p:nvSpPr>
          <p:cNvPr id="77837" name="Rectangle 13">
            <a:extLst>
              <a:ext uri="{FF2B5EF4-FFF2-40B4-BE49-F238E27FC236}">
                <a16:creationId xmlns:a16="http://schemas.microsoft.com/office/drawing/2014/main" id="{93FC6B5A-B773-479B-8531-4983A690D336}"/>
              </a:ext>
            </a:extLst>
          </p:cNvPr>
          <p:cNvSpPr>
            <a:spLocks noChangeArrowheads="1"/>
          </p:cNvSpPr>
          <p:nvPr/>
        </p:nvSpPr>
        <p:spPr bwMode="auto">
          <a:xfrm>
            <a:off x="4648200" y="2971800"/>
            <a:ext cx="3886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eaLnBrk="1" hangingPunct="1">
              <a:lnSpc>
                <a:spcPct val="90000"/>
              </a:lnSpc>
              <a:defRPr/>
            </a:pPr>
            <a:r>
              <a:rPr lang="en-US" altLang="en-US" sz="2400"/>
              <a:t>He is still very active today, and continues to provide support and set standards. </a:t>
            </a:r>
          </a:p>
        </p:txBody>
      </p:sp>
      <p:pic>
        <p:nvPicPr>
          <p:cNvPr id="6150" name="Picture 15" descr="WB4APRme">
            <a:extLst>
              <a:ext uri="{FF2B5EF4-FFF2-40B4-BE49-F238E27FC236}">
                <a16:creationId xmlns:a16="http://schemas.microsoft.com/office/drawing/2014/main" id="{29A8A595-D564-49E1-8FBE-5F7830C9078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752600"/>
            <a:ext cx="402272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0110058-47BA-4D23-8A99-8CF65459A0E5}"/>
              </a:ext>
            </a:extLst>
          </p:cNvPr>
          <p:cNvSpPr>
            <a:spLocks noGrp="1" noChangeArrowheads="1"/>
          </p:cNvSpPr>
          <p:nvPr>
            <p:ph type="title"/>
          </p:nvPr>
        </p:nvSpPr>
        <p:spPr>
          <a:xfrm>
            <a:off x="457200" y="381000"/>
            <a:ext cx="8229600" cy="914400"/>
          </a:xfrm>
        </p:spPr>
        <p:txBody>
          <a:bodyPr/>
          <a:lstStyle/>
          <a:p>
            <a:pPr eaLnBrk="1" hangingPunct="1">
              <a:defRPr/>
            </a:pPr>
            <a:r>
              <a:rPr lang="en-US" altLang="en-US"/>
              <a:t>What is APRS all about?</a:t>
            </a:r>
          </a:p>
        </p:txBody>
      </p:sp>
      <p:sp>
        <p:nvSpPr>
          <p:cNvPr id="76803" name="Rectangle 3">
            <a:extLst>
              <a:ext uri="{FF2B5EF4-FFF2-40B4-BE49-F238E27FC236}">
                <a16:creationId xmlns:a16="http://schemas.microsoft.com/office/drawing/2014/main" id="{524FEC11-28B7-4734-8343-D83C28896F19}"/>
              </a:ext>
            </a:extLst>
          </p:cNvPr>
          <p:cNvSpPr>
            <a:spLocks noGrp="1" noChangeArrowheads="1"/>
          </p:cNvSpPr>
          <p:nvPr>
            <p:ph type="body" idx="1"/>
          </p:nvPr>
        </p:nvSpPr>
        <p:spPr>
          <a:xfrm>
            <a:off x="381000" y="1447800"/>
            <a:ext cx="8229600" cy="4495800"/>
          </a:xfrm>
        </p:spPr>
        <p:txBody>
          <a:bodyPr/>
          <a:lstStyle/>
          <a:p>
            <a:pPr eaLnBrk="1" hangingPunct="1">
              <a:lnSpc>
                <a:spcPct val="80000"/>
              </a:lnSpc>
              <a:defRPr/>
            </a:pPr>
            <a:r>
              <a:rPr lang="en-US" altLang="en-US" sz="2400" dirty="0"/>
              <a:t>The APRS System was developed in order to assist amateur radio operators in tracking and monitoring position data.</a:t>
            </a:r>
            <a:br>
              <a:rPr lang="en-US" altLang="en-US" sz="2400" dirty="0"/>
            </a:br>
            <a:endParaRPr lang="en-US" altLang="en-US" sz="2400" dirty="0"/>
          </a:p>
          <a:p>
            <a:pPr eaLnBrk="1" hangingPunct="1">
              <a:lnSpc>
                <a:spcPct val="80000"/>
              </a:lnSpc>
              <a:defRPr/>
            </a:pPr>
            <a:r>
              <a:rPr lang="en-US" altLang="en-US" sz="2400" dirty="0"/>
              <a:t>An original intent for APRS is its messaging capabilities, which can work even in a disastrous time when the Internet is down. </a:t>
            </a:r>
            <a:br>
              <a:rPr lang="en-US" altLang="en-US" sz="2400" dirty="0"/>
            </a:br>
            <a:endParaRPr lang="en-US" altLang="en-US" sz="2400" dirty="0"/>
          </a:p>
          <a:p>
            <a:pPr eaLnBrk="1" hangingPunct="1">
              <a:lnSpc>
                <a:spcPct val="80000"/>
              </a:lnSpc>
              <a:defRPr/>
            </a:pPr>
            <a:r>
              <a:rPr lang="en-US" altLang="en-US" sz="2400" dirty="0"/>
              <a:t>APRS can be used to transmit location data, course and speed info, and weather information in a timely fashion using a packet network.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9F116B8-F25E-468F-A8D1-0B8F697CB507}"/>
              </a:ext>
            </a:extLst>
          </p:cNvPr>
          <p:cNvSpPr>
            <a:spLocks noGrp="1" noChangeArrowheads="1"/>
          </p:cNvSpPr>
          <p:nvPr>
            <p:ph type="title"/>
          </p:nvPr>
        </p:nvSpPr>
        <p:spPr>
          <a:xfrm>
            <a:off x="457200" y="381000"/>
            <a:ext cx="8229600" cy="914400"/>
          </a:xfrm>
        </p:spPr>
        <p:txBody>
          <a:bodyPr/>
          <a:lstStyle/>
          <a:p>
            <a:pPr eaLnBrk="1" hangingPunct="1">
              <a:defRPr/>
            </a:pPr>
            <a:r>
              <a:rPr lang="en-US" altLang="en-US"/>
              <a:t>More “About APRS”….</a:t>
            </a:r>
          </a:p>
        </p:txBody>
      </p:sp>
      <p:sp>
        <p:nvSpPr>
          <p:cNvPr id="78851" name="Rectangle 3">
            <a:extLst>
              <a:ext uri="{FF2B5EF4-FFF2-40B4-BE49-F238E27FC236}">
                <a16:creationId xmlns:a16="http://schemas.microsoft.com/office/drawing/2014/main" id="{A649C852-A16D-4344-9ACD-E5AF764A2C95}"/>
              </a:ext>
            </a:extLst>
          </p:cNvPr>
          <p:cNvSpPr>
            <a:spLocks noGrp="1" noChangeArrowheads="1"/>
          </p:cNvSpPr>
          <p:nvPr>
            <p:ph type="body" idx="1"/>
          </p:nvPr>
        </p:nvSpPr>
        <p:spPr>
          <a:xfrm>
            <a:off x="381000" y="1371600"/>
            <a:ext cx="8229600" cy="4572000"/>
          </a:xfrm>
        </p:spPr>
        <p:txBody>
          <a:bodyPr/>
          <a:lstStyle/>
          <a:p>
            <a:pPr eaLnBrk="1" hangingPunct="1">
              <a:lnSpc>
                <a:spcPct val="80000"/>
              </a:lnSpc>
              <a:defRPr/>
            </a:pPr>
            <a:r>
              <a:rPr lang="en-US" altLang="en-US" sz="2400" dirty="0"/>
              <a:t>The Automatic Packet Reporting System consists of a very large land based wireless network.</a:t>
            </a:r>
            <a:br>
              <a:rPr lang="en-US" altLang="en-US" sz="2400" dirty="0"/>
            </a:br>
            <a:endParaRPr lang="en-US" altLang="en-US" sz="2400" dirty="0"/>
          </a:p>
          <a:p>
            <a:pPr eaLnBrk="1" hangingPunct="1">
              <a:lnSpc>
                <a:spcPct val="80000"/>
              </a:lnSpc>
              <a:defRPr/>
            </a:pPr>
            <a:r>
              <a:rPr lang="en-US" altLang="en-US" sz="2400" dirty="0"/>
              <a:t>This network has nodes nearly every 20-30 miles that relay signals through digipeaters. </a:t>
            </a:r>
            <a:br>
              <a:rPr lang="en-US" altLang="en-US" sz="2400" dirty="0"/>
            </a:br>
            <a:endParaRPr lang="en-US" altLang="en-US" sz="2400" dirty="0"/>
          </a:p>
          <a:p>
            <a:pPr eaLnBrk="1" hangingPunct="1">
              <a:lnSpc>
                <a:spcPct val="80000"/>
              </a:lnSpc>
              <a:defRPr/>
            </a:pPr>
            <a:r>
              <a:rPr lang="en-US" altLang="en-US" sz="2400" dirty="0"/>
              <a:t>APRS is used in space to track satellite data and GPS information from onboard GPS receivers. </a:t>
            </a:r>
            <a:br>
              <a:rPr lang="en-US" altLang="en-US" sz="2400" dirty="0"/>
            </a:br>
            <a:endParaRPr lang="en-US" altLang="en-US" sz="2400" dirty="0"/>
          </a:p>
          <a:p>
            <a:pPr eaLnBrk="1" hangingPunct="1">
              <a:lnSpc>
                <a:spcPct val="80000"/>
              </a:lnSpc>
              <a:defRPr/>
            </a:pPr>
            <a:r>
              <a:rPr lang="en-US" altLang="en-US" sz="2400" dirty="0"/>
              <a:t>It is also used to monitor telemetry values of weather stations for the National Weather Service (NWS) </a:t>
            </a:r>
            <a:br>
              <a:rPr lang="en-US" altLang="en-US" sz="2400" dirty="0"/>
            </a:br>
            <a:endParaRPr lang="en-US" altLang="en-US" sz="2400" dirty="0"/>
          </a:p>
          <a:p>
            <a:pPr eaLnBrk="1" hangingPunct="1">
              <a:lnSpc>
                <a:spcPct val="80000"/>
              </a:lnSpc>
              <a:defRPr/>
            </a:pPr>
            <a:r>
              <a:rPr lang="en-US" altLang="en-US" sz="2400" dirty="0"/>
              <a:t>APRS has the capability to quickly relay telemetry values to research centers without the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fade">
                                      <p:cBhvr>
                                        <p:cTn id="12" dur="500"/>
                                        <p:tgtEl>
                                          <p:spTgt spid="78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fade">
                                      <p:cBhvr>
                                        <p:cTn id="17" dur="500"/>
                                        <p:tgtEl>
                                          <p:spTgt spid="78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109879</TotalTime>
  <Words>1406</Words>
  <Application>Microsoft Office PowerPoint</Application>
  <PresentationFormat>On-screen Show (4:3)</PresentationFormat>
  <Paragraphs>196</Paragraphs>
  <Slides>33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Tahoma</vt:lpstr>
      <vt:lpstr>Wingdings</vt:lpstr>
      <vt:lpstr>Textured</vt:lpstr>
      <vt:lpstr>VISIO</vt:lpstr>
      <vt:lpstr>APRS</vt:lpstr>
      <vt:lpstr>WHAT WILL BE COVERED</vt:lpstr>
      <vt:lpstr>What Won’t be Covered</vt:lpstr>
      <vt:lpstr>Acknowledgements</vt:lpstr>
      <vt:lpstr>What is APRS?</vt:lpstr>
      <vt:lpstr>Bob Bruninga – “Father of APRS”</vt:lpstr>
      <vt:lpstr>Bob Bruninga – “Father of APRS”</vt:lpstr>
      <vt:lpstr>What is APRS all about?</vt:lpstr>
      <vt:lpstr>More “About APRS”….</vt:lpstr>
      <vt:lpstr>Different than Regular Packet</vt:lpstr>
      <vt:lpstr>What Equipment is required?</vt:lpstr>
      <vt:lpstr>Basic Equipment</vt:lpstr>
      <vt:lpstr>Basic Equipment</vt:lpstr>
      <vt:lpstr>Basic Equipment</vt:lpstr>
      <vt:lpstr>Various Mobile Setups</vt:lpstr>
      <vt:lpstr>Various Portable Setups</vt:lpstr>
      <vt:lpstr>Weather Station Setups</vt:lpstr>
      <vt:lpstr>All-IN-ONE RADIOS</vt:lpstr>
      <vt:lpstr>And Another Method…</vt:lpstr>
      <vt:lpstr>Setting up your system</vt:lpstr>
      <vt:lpstr>How does the Signal Travel?</vt:lpstr>
      <vt:lpstr>How does the Signal Travel?</vt:lpstr>
      <vt:lpstr>How does the Signal Travel?</vt:lpstr>
      <vt:lpstr>How does the Signal Travel?</vt:lpstr>
      <vt:lpstr>How does the Signal Travel?</vt:lpstr>
      <vt:lpstr>Utilizing an IGate</vt:lpstr>
      <vt:lpstr>Mapping/Tracking Programs</vt:lpstr>
      <vt:lpstr>UI-View</vt:lpstr>
      <vt:lpstr>UI-view</vt:lpstr>
      <vt:lpstr>UI-view Maps</vt:lpstr>
      <vt:lpstr>UI-View Events Operation</vt:lpstr>
      <vt:lpstr>Links to Further APRS info</vt:lpstr>
      <vt:lpstr>Credits</vt:lpstr>
    </vt:vector>
  </TitlesOfParts>
  <Company>Penguin Putnam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APRS</dc:title>
  <dc:creator>Bob Wiseman</dc:creator>
  <cp:lastModifiedBy>mike avery</cp:lastModifiedBy>
  <cp:revision>102</cp:revision>
  <dcterms:created xsi:type="dcterms:W3CDTF">2004-07-08T15:21:03Z</dcterms:created>
  <dcterms:modified xsi:type="dcterms:W3CDTF">2019-11-07T21:06:15Z</dcterms:modified>
</cp:coreProperties>
</file>